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7" r:id="rId5"/>
    <p:sldId id="261" r:id="rId6"/>
    <p:sldId id="262" r:id="rId7"/>
    <p:sldId id="263" r:id="rId8"/>
    <p:sldId id="264" r:id="rId9"/>
    <p:sldId id="265" r:id="rId10"/>
    <p:sldId id="274" r:id="rId11"/>
    <p:sldId id="258" r:id="rId12"/>
    <p:sldId id="267" r:id="rId13"/>
    <p:sldId id="268" r:id="rId14"/>
    <p:sldId id="270" r:id="rId15"/>
    <p:sldId id="275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34" y="-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02/05/2016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02/05/2016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02/05/2016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02/05/2016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02/05/2016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02/05/2016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02/05/2016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02/05/2016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02/05/2016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02/05/2016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A847CFC-816F-41D0-AAC0-9BF4FEBC753E}" type="datetimeFigureOut">
              <a:rPr lang="es-ES" smtClean="0"/>
              <a:t>02/05/2016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02/05/2016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67408" y="2276872"/>
            <a:ext cx="6477000" cy="1828800"/>
          </a:xfrm>
        </p:spPr>
        <p:txBody>
          <a:bodyPr>
            <a:normAutofit/>
          </a:bodyPr>
          <a:lstStyle/>
          <a:p>
            <a:pPr algn="ctr"/>
            <a:r>
              <a:rPr lang="en-US" cap="none" dirty="0" smtClean="0"/>
              <a:t>El </a:t>
            </a:r>
            <a:r>
              <a:rPr lang="en-US" cap="none" dirty="0" err="1" smtClean="0"/>
              <a:t>modelo</a:t>
            </a:r>
            <a:r>
              <a:rPr lang="en-US" cap="none" dirty="0" smtClean="0"/>
              <a:t> IS-LM y DA-OA.</a:t>
            </a:r>
            <a:br>
              <a:rPr lang="en-US" cap="none" dirty="0" smtClean="0"/>
            </a:br>
            <a:r>
              <a:rPr lang="en-US" cap="none" dirty="0" smtClean="0"/>
              <a:t>El </a:t>
            </a:r>
            <a:r>
              <a:rPr lang="en-US" cap="none" dirty="0" err="1" smtClean="0"/>
              <a:t>corto</a:t>
            </a:r>
            <a:r>
              <a:rPr lang="en-US" cap="none" dirty="0" smtClean="0"/>
              <a:t> y el largo </a:t>
            </a:r>
            <a:r>
              <a:rPr lang="en-US" cap="none" dirty="0" err="1" smtClean="0"/>
              <a:t>plazo</a:t>
            </a:r>
            <a:endParaRPr lang="en-US" cap="non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Introducción</a:t>
            </a:r>
            <a:r>
              <a:rPr lang="en-US" dirty="0" smtClean="0"/>
              <a:t> a la </a:t>
            </a:r>
            <a:r>
              <a:rPr lang="en-US" dirty="0" err="1" smtClean="0"/>
              <a:t>Economía</a:t>
            </a:r>
            <a:r>
              <a:rPr lang="en-US" dirty="0" smtClean="0"/>
              <a:t>. UCM.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189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adecuada</a:t>
            </a:r>
            <a:r>
              <a:rPr lang="en-US" dirty="0" smtClean="0"/>
              <a:t>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política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Situación</a:t>
            </a:r>
            <a:r>
              <a:rPr lang="en-US" dirty="0" smtClean="0"/>
              <a:t> </a:t>
            </a:r>
            <a:r>
              <a:rPr lang="en-US" dirty="0" err="1" smtClean="0"/>
              <a:t>inicial</a:t>
            </a:r>
            <a:endParaRPr lang="en-US" dirty="0" smtClean="0"/>
          </a:p>
          <a:p>
            <a:pPr lvl="1"/>
            <a:r>
              <a:rPr lang="en-US" dirty="0" err="1" smtClean="0"/>
              <a:t>Fuerte</a:t>
            </a:r>
            <a:r>
              <a:rPr lang="en-US" dirty="0" smtClean="0"/>
              <a:t> </a:t>
            </a:r>
            <a:r>
              <a:rPr lang="en-US" dirty="0" err="1" smtClean="0"/>
              <a:t>crecimiento</a:t>
            </a:r>
            <a:r>
              <a:rPr lang="en-US" dirty="0" smtClean="0"/>
              <a:t>, </a:t>
            </a:r>
            <a:r>
              <a:rPr lang="en-US" dirty="0" err="1" smtClean="0"/>
              <a:t>alrededor</a:t>
            </a:r>
            <a:r>
              <a:rPr lang="en-US" dirty="0" smtClean="0"/>
              <a:t> del </a:t>
            </a:r>
            <a:r>
              <a:rPr lang="en-US" dirty="0"/>
              <a:t>4%</a:t>
            </a:r>
          </a:p>
          <a:p>
            <a:pPr lvl="1"/>
            <a:r>
              <a:rPr lang="en-US" dirty="0" err="1" smtClean="0"/>
              <a:t>Desempleo</a:t>
            </a:r>
            <a:r>
              <a:rPr lang="en-US" dirty="0" smtClean="0"/>
              <a:t> </a:t>
            </a:r>
            <a:r>
              <a:rPr lang="en-US" dirty="0" err="1" smtClean="0"/>
              <a:t>moderado</a:t>
            </a:r>
            <a:r>
              <a:rPr lang="en-US" dirty="0" smtClean="0"/>
              <a:t>, </a:t>
            </a:r>
            <a:r>
              <a:rPr lang="en-US" dirty="0" err="1" smtClean="0"/>
              <a:t>alrededor</a:t>
            </a:r>
            <a:r>
              <a:rPr lang="en-US" dirty="0" smtClean="0"/>
              <a:t> del </a:t>
            </a:r>
            <a:r>
              <a:rPr lang="en-US" dirty="0"/>
              <a:t>8%</a:t>
            </a:r>
          </a:p>
          <a:p>
            <a:pPr lvl="1"/>
            <a:r>
              <a:rPr lang="en-US" dirty="0" smtClean="0"/>
              <a:t>Alta </a:t>
            </a:r>
            <a:r>
              <a:rPr lang="en-US" dirty="0" err="1"/>
              <a:t>i</a:t>
            </a:r>
            <a:r>
              <a:rPr lang="en-US" dirty="0" err="1" smtClean="0"/>
              <a:t>nflación</a:t>
            </a:r>
            <a:r>
              <a:rPr lang="en-US" dirty="0" smtClean="0"/>
              <a:t>, </a:t>
            </a:r>
            <a:r>
              <a:rPr lang="en-US" dirty="0" err="1" smtClean="0"/>
              <a:t>alrededor</a:t>
            </a:r>
            <a:r>
              <a:rPr lang="en-US" dirty="0" smtClean="0"/>
              <a:t> del </a:t>
            </a:r>
            <a:r>
              <a:rPr lang="en-US" dirty="0"/>
              <a:t>10%</a:t>
            </a:r>
          </a:p>
          <a:p>
            <a:pPr lvl="1"/>
            <a:r>
              <a:rPr lang="en-US" dirty="0" smtClean="0"/>
              <a:t>Alto </a:t>
            </a:r>
            <a:r>
              <a:rPr lang="en-US" dirty="0" err="1" smtClean="0"/>
              <a:t>déficit</a:t>
            </a:r>
            <a:r>
              <a:rPr lang="en-US" dirty="0" smtClean="0"/>
              <a:t> </a:t>
            </a:r>
            <a:r>
              <a:rPr lang="en-US" dirty="0" err="1" smtClean="0"/>
              <a:t>público</a:t>
            </a:r>
            <a:endParaRPr lang="en-US" dirty="0" smtClean="0"/>
          </a:p>
          <a:p>
            <a:r>
              <a:rPr lang="en-US" dirty="0" err="1" smtClean="0"/>
              <a:t>Situación</a:t>
            </a:r>
            <a:r>
              <a:rPr lang="en-US" dirty="0" smtClean="0"/>
              <a:t> </a:t>
            </a:r>
            <a:r>
              <a:rPr lang="en-US" dirty="0" err="1" smtClean="0"/>
              <a:t>después</a:t>
            </a:r>
            <a:r>
              <a:rPr lang="en-US" dirty="0" smtClean="0"/>
              <a:t> de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efectos</a:t>
            </a:r>
            <a:r>
              <a:rPr lang="en-US" dirty="0" smtClean="0"/>
              <a:t> a </a:t>
            </a:r>
            <a:r>
              <a:rPr lang="en-US" dirty="0" err="1" smtClean="0"/>
              <a:t>corto</a:t>
            </a:r>
            <a:r>
              <a:rPr lang="en-US" dirty="0" smtClean="0"/>
              <a:t> </a:t>
            </a:r>
            <a:r>
              <a:rPr lang="en-US" dirty="0" err="1" smtClean="0"/>
              <a:t>plazo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Mayor </a:t>
            </a:r>
            <a:r>
              <a:rPr lang="en-US" dirty="0" err="1" smtClean="0"/>
              <a:t>crecimiento</a:t>
            </a:r>
            <a:r>
              <a:rPr lang="en-US" dirty="0" smtClean="0"/>
              <a:t> de la </a:t>
            </a:r>
            <a:r>
              <a:rPr lang="en-US" dirty="0" err="1" smtClean="0"/>
              <a:t>renta</a:t>
            </a:r>
            <a:endParaRPr lang="en-US" dirty="0" smtClean="0"/>
          </a:p>
          <a:p>
            <a:pPr lvl="1"/>
            <a:r>
              <a:rPr lang="en-US" dirty="0" err="1" smtClean="0"/>
              <a:t>Menor</a:t>
            </a:r>
            <a:r>
              <a:rPr lang="en-US" dirty="0" smtClean="0"/>
              <a:t> </a:t>
            </a:r>
            <a:r>
              <a:rPr lang="en-US" dirty="0" err="1" smtClean="0"/>
              <a:t>desempleo</a:t>
            </a:r>
            <a:endParaRPr lang="en-US" dirty="0" smtClean="0"/>
          </a:p>
          <a:p>
            <a:pPr lvl="1"/>
            <a:r>
              <a:rPr lang="en-US" dirty="0" smtClean="0"/>
              <a:t>Mayor </a:t>
            </a:r>
            <a:r>
              <a:rPr lang="en-US" dirty="0" err="1" smtClean="0"/>
              <a:t>inflación</a:t>
            </a:r>
            <a:endParaRPr lang="en-US" dirty="0" smtClean="0"/>
          </a:p>
          <a:p>
            <a:pPr lvl="1"/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déficit</a:t>
            </a:r>
            <a:r>
              <a:rPr lang="en-US" dirty="0" smtClean="0"/>
              <a:t> </a:t>
            </a:r>
            <a:r>
              <a:rPr lang="en-US" dirty="0" err="1" smtClean="0"/>
              <a:t>público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b="1" dirty="0" smtClean="0">
                <a:solidFill>
                  <a:srgbClr val="0070C0"/>
                </a:solidFill>
              </a:rPr>
              <a:t>Los </a:t>
            </a:r>
            <a:r>
              <a:rPr lang="en-US" b="1" dirty="0" err="1" smtClean="0">
                <a:solidFill>
                  <a:srgbClr val="0070C0"/>
                </a:solidFill>
              </a:rPr>
              <a:t>principales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problemas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este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pais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eran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inflación</a:t>
            </a:r>
            <a:r>
              <a:rPr lang="en-US" b="1" dirty="0" smtClean="0">
                <a:solidFill>
                  <a:srgbClr val="0070C0"/>
                </a:solidFill>
              </a:rPr>
              <a:t> y el </a:t>
            </a:r>
            <a:r>
              <a:rPr lang="en-US" b="1" dirty="0" err="1" smtClean="0">
                <a:solidFill>
                  <a:srgbClr val="0070C0"/>
                </a:solidFill>
              </a:rPr>
              <a:t>déficit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r>
              <a:rPr lang="en-US" b="1" dirty="0" err="1" smtClean="0">
                <a:solidFill>
                  <a:srgbClr val="0070C0"/>
                </a:solidFill>
              </a:rPr>
              <a:t>Estamos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peor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dos. No </a:t>
            </a:r>
            <a:r>
              <a:rPr lang="en-US" b="1" dirty="0" err="1" smtClean="0">
                <a:solidFill>
                  <a:srgbClr val="0070C0"/>
                </a:solidFill>
              </a:rPr>
              <a:t>parece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política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más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adecuada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tampoco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el largo </a:t>
            </a:r>
            <a:r>
              <a:rPr lang="en-US" b="1" dirty="0" err="1" smtClean="0">
                <a:solidFill>
                  <a:srgbClr val="0070C0"/>
                </a:solidFill>
              </a:rPr>
              <a:t>plazo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70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Otro</a:t>
            </a:r>
            <a:r>
              <a:rPr lang="en-US" dirty="0" smtClean="0"/>
              <a:t> </a:t>
            </a:r>
            <a:r>
              <a:rPr lang="en-US" dirty="0" err="1"/>
              <a:t>e</a:t>
            </a:r>
            <a:r>
              <a:rPr lang="en-US" dirty="0" err="1" smtClean="0"/>
              <a:t>jemplo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Analicemos</a:t>
            </a:r>
            <a:r>
              <a:rPr lang="en-US" dirty="0" smtClean="0"/>
              <a:t> </a:t>
            </a:r>
            <a:r>
              <a:rPr lang="en-US" dirty="0" err="1" smtClean="0"/>
              <a:t>ahora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efectos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política</a:t>
            </a:r>
            <a:r>
              <a:rPr lang="en-US" dirty="0" smtClean="0"/>
              <a:t> fiscal </a:t>
            </a:r>
            <a:r>
              <a:rPr lang="en-US" dirty="0" err="1" smtClean="0"/>
              <a:t>contractiva</a:t>
            </a:r>
            <a:r>
              <a:rPr lang="en-US" dirty="0" smtClean="0"/>
              <a:t> </a:t>
            </a:r>
            <a:r>
              <a:rPr lang="en-US" dirty="0" err="1" smtClean="0"/>
              <a:t>combinada</a:t>
            </a:r>
            <a:r>
              <a:rPr lang="en-US" dirty="0" smtClean="0"/>
              <a:t> con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política</a:t>
            </a:r>
            <a:r>
              <a:rPr lang="en-US" dirty="0" smtClean="0"/>
              <a:t> </a:t>
            </a:r>
            <a:r>
              <a:rPr lang="en-US" dirty="0" err="1" smtClean="0"/>
              <a:t>monetaria</a:t>
            </a:r>
            <a:r>
              <a:rPr lang="en-US" dirty="0" smtClean="0"/>
              <a:t> </a:t>
            </a:r>
            <a:r>
              <a:rPr lang="en-US" dirty="0" err="1" smtClean="0"/>
              <a:t>contractiva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914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err="1" smtClean="0"/>
              <a:t>Política</a:t>
            </a:r>
            <a:r>
              <a:rPr lang="en-US" sz="3600" dirty="0" smtClean="0"/>
              <a:t> fiscal </a:t>
            </a:r>
            <a:r>
              <a:rPr lang="en-US" sz="3600" dirty="0" err="1" smtClean="0"/>
              <a:t>contractiva+monetaria</a:t>
            </a:r>
            <a:r>
              <a:rPr lang="en-US" sz="3600" dirty="0" smtClean="0"/>
              <a:t> </a:t>
            </a:r>
            <a:r>
              <a:rPr lang="en-US" sz="3600" dirty="0" err="1" smtClean="0"/>
              <a:t>contractiva:IS-LM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123728" y="2780928"/>
            <a:ext cx="36004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2159732" y="5517232"/>
            <a:ext cx="42124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2771800" y="2564904"/>
            <a:ext cx="2664296" cy="237626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5364088" y="226758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LM’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6228184" y="544522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763688" y="242088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835696" y="5949280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La </a:t>
            </a:r>
            <a:r>
              <a:rPr lang="en-US" b="1" dirty="0" err="1" smtClean="0">
                <a:solidFill>
                  <a:srgbClr val="0070C0"/>
                </a:solidFill>
              </a:rPr>
              <a:t>renta</a:t>
            </a:r>
            <a:r>
              <a:rPr lang="en-US" b="1" dirty="0" smtClean="0">
                <a:solidFill>
                  <a:srgbClr val="0070C0"/>
                </a:solidFill>
              </a:rPr>
              <a:t> se reduce. El </a:t>
            </a:r>
            <a:r>
              <a:rPr lang="en-US" b="1" dirty="0" err="1" smtClean="0">
                <a:solidFill>
                  <a:srgbClr val="0070C0"/>
                </a:solidFill>
              </a:rPr>
              <a:t>efecto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tipos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interés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indeterminado</a:t>
            </a:r>
            <a:r>
              <a:rPr lang="en-US" b="1" dirty="0">
                <a:solidFill>
                  <a:srgbClr val="0070C0"/>
                </a:solidFill>
              </a:rPr>
              <a:t>.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2555776" y="2852936"/>
            <a:ext cx="3024336" cy="237626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Marcador de contenido"/>
          <p:cNvSpPr txBox="1">
            <a:spLocks noGrp="1"/>
          </p:cNvSpPr>
          <p:nvPr>
            <p:ph sz="quarter" idx="1"/>
          </p:nvPr>
        </p:nvSpPr>
        <p:spPr>
          <a:xfrm>
            <a:off x="612648" y="1600200"/>
            <a:ext cx="81534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5436096" y="485986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IS’</a:t>
            </a:r>
            <a:endParaRPr lang="en-US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3923928" y="3933056"/>
            <a:ext cx="0" cy="15841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2141730" y="3933056"/>
            <a:ext cx="336637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3707904" y="5517232"/>
            <a:ext cx="558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/>
              <a:t>1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899592" y="3645024"/>
            <a:ext cx="136815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r*</a:t>
            </a:r>
            <a:r>
              <a:rPr lang="en-US" sz="1100" dirty="0" smtClean="0"/>
              <a:t>0</a:t>
            </a:r>
            <a:r>
              <a:rPr lang="en-US" sz="2800" dirty="0" smtClean="0"/>
              <a:t>~</a:t>
            </a:r>
            <a:r>
              <a:rPr lang="en-US" sz="2400" dirty="0" smtClean="0"/>
              <a:t>r*</a:t>
            </a:r>
            <a:r>
              <a:rPr lang="en-US" sz="1000" dirty="0" smtClean="0"/>
              <a:t>1</a:t>
            </a:r>
            <a:endParaRPr lang="en-US" dirty="0"/>
          </a:p>
          <a:p>
            <a:endParaRPr lang="en-US" dirty="0"/>
          </a:p>
        </p:txBody>
      </p:sp>
      <p:cxnSp>
        <p:nvCxnSpPr>
          <p:cNvPr id="20" name="19 Conector recto de flecha"/>
          <p:cNvCxnSpPr/>
          <p:nvPr/>
        </p:nvCxnSpPr>
        <p:spPr>
          <a:xfrm flipH="1">
            <a:off x="5004048" y="2996952"/>
            <a:ext cx="136815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5382090" y="5517232"/>
            <a:ext cx="558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 smtClean="0"/>
              <a:t>0</a:t>
            </a:r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35" name="34 Conector recto de flecha"/>
          <p:cNvCxnSpPr/>
          <p:nvPr/>
        </p:nvCxnSpPr>
        <p:spPr>
          <a:xfrm flipH="1">
            <a:off x="4220961" y="5886564"/>
            <a:ext cx="1215135" cy="0"/>
          </a:xfrm>
          <a:prstGeom prst="straightConnector1">
            <a:avLst/>
          </a:prstGeom>
          <a:ln w="158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 flipV="1">
            <a:off x="3851920" y="3005336"/>
            <a:ext cx="2664296" cy="23762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6444208" y="286132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LM</a:t>
            </a:r>
            <a:endParaRPr lang="en-US" dirty="0"/>
          </a:p>
        </p:txBody>
      </p:sp>
      <p:cxnSp>
        <p:nvCxnSpPr>
          <p:cNvPr id="29" name="28 Conector recto"/>
          <p:cNvCxnSpPr/>
          <p:nvPr/>
        </p:nvCxnSpPr>
        <p:spPr>
          <a:xfrm>
            <a:off x="3851920" y="2636912"/>
            <a:ext cx="3024336" cy="23762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CuadroTexto"/>
          <p:cNvSpPr txBox="1"/>
          <p:nvPr/>
        </p:nvSpPr>
        <p:spPr>
          <a:xfrm>
            <a:off x="6876256" y="4797152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</a:t>
            </a:r>
            <a:endParaRPr lang="en-US" dirty="0"/>
          </a:p>
        </p:txBody>
      </p:sp>
      <p:cxnSp>
        <p:nvCxnSpPr>
          <p:cNvPr id="34" name="33 Conector recto de flecha"/>
          <p:cNvCxnSpPr/>
          <p:nvPr/>
        </p:nvCxnSpPr>
        <p:spPr>
          <a:xfrm flipH="1">
            <a:off x="3347864" y="2780928"/>
            <a:ext cx="576064" cy="5133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5508104" y="3933056"/>
            <a:ext cx="0" cy="15841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2988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Fiscal </a:t>
            </a:r>
            <a:r>
              <a:rPr lang="en-US" sz="3200" dirty="0" err="1" smtClean="0"/>
              <a:t>contractiva+monetaria</a:t>
            </a:r>
            <a:r>
              <a:rPr lang="en-US" sz="3200" dirty="0" smtClean="0"/>
              <a:t> </a:t>
            </a:r>
            <a:r>
              <a:rPr lang="en-US" sz="3200" dirty="0" err="1" smtClean="0"/>
              <a:t>contractiva</a:t>
            </a:r>
            <a:r>
              <a:rPr lang="en-US" sz="3200" dirty="0" smtClean="0"/>
              <a:t>: DA-OA</a:t>
            </a:r>
            <a:endParaRPr lang="en-US" sz="32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07704" y="1988840"/>
            <a:ext cx="0" cy="3168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07704" y="5157192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1331640" y="5589240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La DA se </a:t>
            </a:r>
            <a:r>
              <a:rPr lang="en-US" b="1" dirty="0" err="1" smtClean="0">
                <a:solidFill>
                  <a:srgbClr val="0070C0"/>
                </a:solidFill>
              </a:rPr>
              <a:t>desplaza</a:t>
            </a:r>
            <a:r>
              <a:rPr lang="en-US" b="1" dirty="0" smtClean="0">
                <a:solidFill>
                  <a:srgbClr val="0070C0"/>
                </a:solidFill>
              </a:rPr>
              <a:t> a la </a:t>
            </a:r>
            <a:r>
              <a:rPr lang="en-US" b="1" dirty="0" err="1" smtClean="0">
                <a:solidFill>
                  <a:srgbClr val="0070C0"/>
                </a:solidFill>
              </a:rPr>
              <a:t>izquierda</a:t>
            </a:r>
            <a:r>
              <a:rPr lang="en-US" b="1" dirty="0" smtClean="0">
                <a:solidFill>
                  <a:srgbClr val="0070C0"/>
                </a:solidFill>
              </a:rPr>
              <a:t>. Los </a:t>
            </a:r>
            <a:r>
              <a:rPr lang="en-US" b="1" dirty="0" err="1" smtClean="0">
                <a:solidFill>
                  <a:srgbClr val="0070C0"/>
                </a:solidFill>
              </a:rPr>
              <a:t>precios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bajan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corto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plazo</a:t>
            </a:r>
            <a:r>
              <a:rPr lang="en-US" b="1" dirty="0" smtClean="0">
                <a:solidFill>
                  <a:srgbClr val="0070C0"/>
                </a:solidFill>
              </a:rPr>
              <a:t>. La </a:t>
            </a:r>
            <a:r>
              <a:rPr lang="en-US" b="1" dirty="0" err="1" smtClean="0">
                <a:solidFill>
                  <a:srgbClr val="0070C0"/>
                </a:solidFill>
              </a:rPr>
              <a:t>renta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baja</a:t>
            </a:r>
            <a:r>
              <a:rPr lang="en-US" b="1" dirty="0" smtClean="0">
                <a:solidFill>
                  <a:srgbClr val="0070C0"/>
                </a:solidFill>
              </a:rPr>
              <a:t> y </a:t>
            </a:r>
            <a:r>
              <a:rPr lang="en-US" b="1" dirty="0" err="1" smtClean="0">
                <a:solidFill>
                  <a:srgbClr val="0070C0"/>
                </a:solidFill>
              </a:rPr>
              <a:t>también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aumenta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desempleo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7164288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547664" y="162880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4" name="3 Conector recto"/>
          <p:cNvCxnSpPr/>
          <p:nvPr/>
        </p:nvCxnSpPr>
        <p:spPr>
          <a:xfrm flipV="1">
            <a:off x="2555776" y="2358172"/>
            <a:ext cx="3168352" cy="2294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5868144" y="235817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OA</a:t>
            </a:r>
            <a:endParaRPr lang="en-US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2771800" y="2317522"/>
            <a:ext cx="3672408" cy="2407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6300192" y="429309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DA’</a:t>
            </a:r>
            <a:endParaRPr lang="en-US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3923928" y="1700808"/>
            <a:ext cx="3672408" cy="2407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flipH="1">
            <a:off x="3203848" y="2420888"/>
            <a:ext cx="15481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7524328" y="371703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</a:t>
            </a:r>
            <a:endParaRPr lang="en-US" dirty="0"/>
          </a:p>
        </p:txBody>
      </p:sp>
      <p:cxnSp>
        <p:nvCxnSpPr>
          <p:cNvPr id="17" name="16 Conector recto"/>
          <p:cNvCxnSpPr/>
          <p:nvPr/>
        </p:nvCxnSpPr>
        <p:spPr>
          <a:xfrm flipH="1">
            <a:off x="1907704" y="3356992"/>
            <a:ext cx="244827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907704" y="2636912"/>
            <a:ext cx="345638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1563822" y="242088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400" dirty="0"/>
              <a:t>0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47664" y="314096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400" dirty="0"/>
              <a:t>1</a:t>
            </a:r>
          </a:p>
        </p:txBody>
      </p:sp>
      <p:cxnSp>
        <p:nvCxnSpPr>
          <p:cNvPr id="23" name="22 Conector recto de flecha"/>
          <p:cNvCxnSpPr/>
          <p:nvPr/>
        </p:nvCxnSpPr>
        <p:spPr>
          <a:xfrm>
            <a:off x="1547664" y="2636912"/>
            <a:ext cx="0" cy="6794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4355976" y="3356992"/>
            <a:ext cx="0" cy="18002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5364088" y="2636912"/>
            <a:ext cx="0" cy="25202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4139952" y="514790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/>
              <a:t>1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29" name="28 CuadroTexto"/>
          <p:cNvSpPr txBox="1"/>
          <p:nvPr/>
        </p:nvSpPr>
        <p:spPr>
          <a:xfrm>
            <a:off x="5292080" y="515719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/>
              <a:t>0</a:t>
            </a:r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31" name="30 Conector recto de flecha"/>
          <p:cNvCxnSpPr/>
          <p:nvPr/>
        </p:nvCxnSpPr>
        <p:spPr>
          <a:xfrm flipH="1">
            <a:off x="4355976" y="5517232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CuadroTexto"/>
          <p:cNvSpPr txBox="1"/>
          <p:nvPr/>
        </p:nvSpPr>
        <p:spPr>
          <a:xfrm>
            <a:off x="3275856" y="199813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</a:t>
            </a:r>
            <a:r>
              <a:rPr lang="en-US" dirty="0">
                <a:latin typeface="Calibri"/>
              </a:rPr>
              <a:t>↓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348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Efectos</a:t>
            </a:r>
            <a:r>
              <a:rPr lang="en-US" sz="3200" dirty="0" smtClean="0"/>
              <a:t> a largo </a:t>
            </a:r>
            <a:r>
              <a:rPr lang="en-US" sz="3200" dirty="0" err="1" smtClean="0"/>
              <a:t>plazo</a:t>
            </a:r>
            <a:endParaRPr lang="en-US" sz="32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07704" y="1988840"/>
            <a:ext cx="0" cy="3168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07704" y="5157192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323528" y="5589240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Al </a:t>
            </a:r>
            <a:r>
              <a:rPr lang="en-US" b="1" dirty="0" err="1" smtClean="0">
                <a:solidFill>
                  <a:srgbClr val="0070C0"/>
                </a:solidFill>
              </a:rPr>
              <a:t>bajar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precios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corto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plazo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poco</a:t>
            </a:r>
            <a:r>
              <a:rPr lang="en-US" b="1" dirty="0" smtClean="0">
                <a:solidFill>
                  <a:srgbClr val="0070C0"/>
                </a:solidFill>
              </a:rPr>
              <a:t> a </a:t>
            </a:r>
            <a:r>
              <a:rPr lang="en-US" b="1" dirty="0" err="1" smtClean="0">
                <a:solidFill>
                  <a:srgbClr val="0070C0"/>
                </a:solidFill>
              </a:rPr>
              <a:t>poco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salarios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empiezan</a:t>
            </a:r>
            <a:r>
              <a:rPr lang="en-US" b="1" dirty="0" smtClean="0">
                <a:solidFill>
                  <a:srgbClr val="0070C0"/>
                </a:solidFill>
              </a:rPr>
              <a:t> a </a:t>
            </a:r>
            <a:r>
              <a:rPr lang="en-US" b="1" dirty="0" err="1" smtClean="0">
                <a:solidFill>
                  <a:srgbClr val="0070C0"/>
                </a:solidFill>
              </a:rPr>
              <a:t>ajustarse</a:t>
            </a:r>
            <a:r>
              <a:rPr lang="en-US" b="1" dirty="0" smtClean="0">
                <a:solidFill>
                  <a:srgbClr val="0070C0"/>
                </a:solidFill>
              </a:rPr>
              <a:t> a la </a:t>
            </a:r>
            <a:r>
              <a:rPr lang="en-US" b="1" dirty="0" err="1" smtClean="0">
                <a:solidFill>
                  <a:srgbClr val="0070C0"/>
                </a:solidFill>
              </a:rPr>
              <a:t>baja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como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resultado</a:t>
            </a:r>
            <a:r>
              <a:rPr lang="en-US" b="1" dirty="0" smtClean="0">
                <a:solidFill>
                  <a:srgbClr val="0070C0"/>
                </a:solidFill>
              </a:rPr>
              <a:t> de la </a:t>
            </a:r>
            <a:r>
              <a:rPr lang="en-US" b="1" dirty="0" err="1" smtClean="0">
                <a:solidFill>
                  <a:srgbClr val="0070C0"/>
                </a:solidFill>
              </a:rPr>
              <a:t>renegociación</a:t>
            </a:r>
            <a:r>
              <a:rPr lang="en-US" b="1" dirty="0" smtClean="0">
                <a:solidFill>
                  <a:srgbClr val="0070C0"/>
                </a:solidFill>
              </a:rPr>
              <a:t> entre </a:t>
            </a:r>
            <a:r>
              <a:rPr lang="en-US" b="1" dirty="0" err="1" smtClean="0">
                <a:solidFill>
                  <a:srgbClr val="0070C0"/>
                </a:solidFill>
              </a:rPr>
              <a:t>trabajadores</a:t>
            </a:r>
            <a:r>
              <a:rPr lang="en-US" b="1" dirty="0" smtClean="0">
                <a:solidFill>
                  <a:srgbClr val="0070C0"/>
                </a:solidFill>
              </a:rPr>
              <a:t> y </a:t>
            </a:r>
            <a:r>
              <a:rPr lang="en-US" b="1" dirty="0" err="1" smtClean="0">
                <a:solidFill>
                  <a:srgbClr val="0070C0"/>
                </a:solidFill>
              </a:rPr>
              <a:t>empresas</a:t>
            </a:r>
            <a:r>
              <a:rPr lang="en-US" b="1" dirty="0" smtClean="0">
                <a:solidFill>
                  <a:srgbClr val="0070C0"/>
                </a:solidFill>
              </a:rPr>
              <a:t>. Los </a:t>
            </a:r>
            <a:r>
              <a:rPr lang="en-US" b="1" dirty="0" err="1" smtClean="0">
                <a:solidFill>
                  <a:srgbClr val="0070C0"/>
                </a:solidFill>
              </a:rPr>
              <a:t>menores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salarios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desplazan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oferta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agregada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hacia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derecha</a:t>
            </a:r>
            <a:r>
              <a:rPr lang="en-US" b="1" dirty="0" smtClean="0">
                <a:solidFill>
                  <a:srgbClr val="0070C0"/>
                </a:solidFill>
              </a:rPr>
              <a:t>. La </a:t>
            </a:r>
            <a:r>
              <a:rPr lang="en-US" b="1" dirty="0" err="1" smtClean="0">
                <a:solidFill>
                  <a:srgbClr val="0070C0"/>
                </a:solidFill>
              </a:rPr>
              <a:t>renta</a:t>
            </a:r>
            <a:r>
              <a:rPr lang="en-US" b="1" dirty="0" smtClean="0">
                <a:solidFill>
                  <a:srgbClr val="0070C0"/>
                </a:solidFill>
              </a:rPr>
              <a:t> y el </a:t>
            </a:r>
            <a:r>
              <a:rPr lang="en-US" b="1" dirty="0" err="1" smtClean="0">
                <a:solidFill>
                  <a:srgbClr val="0070C0"/>
                </a:solidFill>
              </a:rPr>
              <a:t>desempleo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vuelven</a:t>
            </a:r>
            <a:r>
              <a:rPr lang="en-US" b="1" dirty="0" smtClean="0">
                <a:solidFill>
                  <a:srgbClr val="0070C0"/>
                </a:solidFill>
              </a:rPr>
              <a:t> a </a:t>
            </a:r>
            <a:r>
              <a:rPr lang="en-US" b="1" dirty="0" err="1" smtClean="0">
                <a:solidFill>
                  <a:srgbClr val="0070C0"/>
                </a:solidFill>
              </a:rPr>
              <a:t>su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nivel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inicial</a:t>
            </a:r>
            <a:r>
              <a:rPr lang="en-US" b="1" dirty="0" smtClean="0">
                <a:solidFill>
                  <a:srgbClr val="0070C0"/>
                </a:solidFill>
              </a:rPr>
              <a:t>. Los </a:t>
            </a:r>
            <a:r>
              <a:rPr lang="en-US" b="1" dirty="0" err="1" smtClean="0">
                <a:solidFill>
                  <a:srgbClr val="0070C0"/>
                </a:solidFill>
              </a:rPr>
              <a:t>precios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bajan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todavía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más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7164288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547664" y="162880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4" name="3 Conector recto"/>
          <p:cNvCxnSpPr/>
          <p:nvPr/>
        </p:nvCxnSpPr>
        <p:spPr>
          <a:xfrm flipV="1">
            <a:off x="2555776" y="2358172"/>
            <a:ext cx="3168352" cy="2294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5724128" y="220486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OA</a:t>
            </a:r>
            <a:endParaRPr lang="en-US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2771800" y="2317522"/>
            <a:ext cx="3672408" cy="2407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6300192" y="429309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DA’</a:t>
            </a:r>
            <a:endParaRPr lang="en-US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3923928" y="1700808"/>
            <a:ext cx="3672408" cy="2407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flipH="1">
            <a:off x="3203848" y="2420888"/>
            <a:ext cx="15481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7524328" y="371703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</a:t>
            </a:r>
            <a:endParaRPr lang="en-US" dirty="0"/>
          </a:p>
        </p:txBody>
      </p:sp>
      <p:cxnSp>
        <p:nvCxnSpPr>
          <p:cNvPr id="17" name="16 Conector recto"/>
          <p:cNvCxnSpPr/>
          <p:nvPr/>
        </p:nvCxnSpPr>
        <p:spPr>
          <a:xfrm flipH="1">
            <a:off x="1907704" y="3356992"/>
            <a:ext cx="244827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907704" y="2636912"/>
            <a:ext cx="345638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1563822" y="242088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400" dirty="0"/>
              <a:t>0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47664" y="314096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400" dirty="0"/>
              <a:t>1</a:t>
            </a:r>
          </a:p>
        </p:txBody>
      </p:sp>
      <p:cxnSp>
        <p:nvCxnSpPr>
          <p:cNvPr id="23" name="22 Conector recto de flecha"/>
          <p:cNvCxnSpPr/>
          <p:nvPr/>
        </p:nvCxnSpPr>
        <p:spPr>
          <a:xfrm>
            <a:off x="1547664" y="2636912"/>
            <a:ext cx="0" cy="6794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4355976" y="3356992"/>
            <a:ext cx="0" cy="18002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5364088" y="2636912"/>
            <a:ext cx="0" cy="25202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4139952" y="514790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/>
              <a:t>1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29" name="28 CuadroTexto"/>
          <p:cNvSpPr txBox="1"/>
          <p:nvPr/>
        </p:nvSpPr>
        <p:spPr>
          <a:xfrm>
            <a:off x="5292080" y="515719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/>
              <a:t>0</a:t>
            </a:r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31" name="30 Conector recto de flecha"/>
          <p:cNvCxnSpPr/>
          <p:nvPr/>
        </p:nvCxnSpPr>
        <p:spPr>
          <a:xfrm flipH="1">
            <a:off x="4355976" y="5517232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CuadroTexto"/>
          <p:cNvSpPr txBox="1"/>
          <p:nvPr/>
        </p:nvSpPr>
        <p:spPr>
          <a:xfrm>
            <a:off x="3275856" y="199813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</a:t>
            </a:r>
            <a:r>
              <a:rPr lang="en-US" dirty="0">
                <a:latin typeface="Calibri"/>
              </a:rPr>
              <a:t>↓</a:t>
            </a:r>
            <a:endParaRPr lang="en-US" dirty="0"/>
          </a:p>
        </p:txBody>
      </p:sp>
      <p:cxnSp>
        <p:nvCxnSpPr>
          <p:cNvPr id="26" name="25 Conector recto"/>
          <p:cNvCxnSpPr/>
          <p:nvPr/>
        </p:nvCxnSpPr>
        <p:spPr>
          <a:xfrm flipV="1">
            <a:off x="3995936" y="2718212"/>
            <a:ext cx="3168352" cy="2294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CuadroTexto"/>
          <p:cNvSpPr txBox="1"/>
          <p:nvPr/>
        </p:nvSpPr>
        <p:spPr>
          <a:xfrm>
            <a:off x="7164288" y="255561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OA’</a:t>
            </a:r>
            <a:endParaRPr lang="en-US" dirty="0"/>
          </a:p>
        </p:txBody>
      </p:sp>
      <p:cxnSp>
        <p:nvCxnSpPr>
          <p:cNvPr id="19" name="18 Conector recto de flecha"/>
          <p:cNvCxnSpPr/>
          <p:nvPr/>
        </p:nvCxnSpPr>
        <p:spPr>
          <a:xfrm>
            <a:off x="3275856" y="4257092"/>
            <a:ext cx="172819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3635896" y="393305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Salarios</a:t>
            </a:r>
            <a:r>
              <a:rPr lang="en-US" dirty="0" smtClean="0"/>
              <a:t> </a:t>
            </a:r>
            <a:r>
              <a:rPr lang="en-US" dirty="0" smtClean="0">
                <a:latin typeface="Calibri"/>
              </a:rPr>
              <a:t>↓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248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adecuada</a:t>
            </a:r>
            <a:r>
              <a:rPr lang="en-US" dirty="0" smtClean="0"/>
              <a:t>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política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Situación</a:t>
            </a:r>
            <a:r>
              <a:rPr lang="en-US" dirty="0" smtClean="0"/>
              <a:t> </a:t>
            </a:r>
            <a:r>
              <a:rPr lang="en-US" dirty="0" err="1" smtClean="0"/>
              <a:t>inicial</a:t>
            </a:r>
            <a:endParaRPr lang="en-US" dirty="0" smtClean="0"/>
          </a:p>
          <a:p>
            <a:pPr lvl="1"/>
            <a:r>
              <a:rPr lang="en-US" dirty="0" err="1" smtClean="0"/>
              <a:t>Fuerte</a:t>
            </a:r>
            <a:r>
              <a:rPr lang="en-US" dirty="0" smtClean="0"/>
              <a:t> </a:t>
            </a:r>
            <a:r>
              <a:rPr lang="en-US" dirty="0" err="1" smtClean="0"/>
              <a:t>crecimiento</a:t>
            </a:r>
            <a:r>
              <a:rPr lang="en-US" dirty="0" smtClean="0"/>
              <a:t>, </a:t>
            </a:r>
            <a:r>
              <a:rPr lang="en-US" dirty="0" err="1" smtClean="0"/>
              <a:t>alrededor</a:t>
            </a:r>
            <a:r>
              <a:rPr lang="en-US" dirty="0" smtClean="0"/>
              <a:t> del </a:t>
            </a:r>
            <a:r>
              <a:rPr lang="en-US" dirty="0"/>
              <a:t>4%</a:t>
            </a:r>
          </a:p>
          <a:p>
            <a:pPr lvl="1"/>
            <a:r>
              <a:rPr lang="en-US" dirty="0" err="1" smtClean="0"/>
              <a:t>Desempleo</a:t>
            </a:r>
            <a:r>
              <a:rPr lang="en-US" dirty="0" smtClean="0"/>
              <a:t> </a:t>
            </a:r>
            <a:r>
              <a:rPr lang="en-US" dirty="0" err="1" smtClean="0"/>
              <a:t>moderado</a:t>
            </a:r>
            <a:r>
              <a:rPr lang="en-US" dirty="0" smtClean="0"/>
              <a:t>, </a:t>
            </a:r>
            <a:r>
              <a:rPr lang="en-US" dirty="0" err="1" smtClean="0"/>
              <a:t>alrededor</a:t>
            </a:r>
            <a:r>
              <a:rPr lang="en-US" dirty="0" smtClean="0"/>
              <a:t> del </a:t>
            </a:r>
            <a:r>
              <a:rPr lang="en-US" dirty="0"/>
              <a:t>8%</a:t>
            </a:r>
          </a:p>
          <a:p>
            <a:pPr lvl="1"/>
            <a:r>
              <a:rPr lang="en-US" dirty="0" smtClean="0"/>
              <a:t>Alta </a:t>
            </a:r>
            <a:r>
              <a:rPr lang="en-US" dirty="0" err="1"/>
              <a:t>i</a:t>
            </a:r>
            <a:r>
              <a:rPr lang="en-US" dirty="0" err="1" smtClean="0"/>
              <a:t>nflación</a:t>
            </a:r>
            <a:r>
              <a:rPr lang="en-US" dirty="0" smtClean="0"/>
              <a:t>, </a:t>
            </a:r>
            <a:r>
              <a:rPr lang="en-US" dirty="0" err="1" smtClean="0"/>
              <a:t>alrededor</a:t>
            </a:r>
            <a:r>
              <a:rPr lang="en-US" dirty="0" smtClean="0"/>
              <a:t> del </a:t>
            </a:r>
            <a:r>
              <a:rPr lang="en-US" dirty="0"/>
              <a:t>10%</a:t>
            </a:r>
          </a:p>
          <a:p>
            <a:pPr lvl="1"/>
            <a:r>
              <a:rPr lang="en-US" dirty="0" smtClean="0"/>
              <a:t>Alto </a:t>
            </a:r>
            <a:r>
              <a:rPr lang="en-US" dirty="0" err="1" smtClean="0"/>
              <a:t>déficit</a:t>
            </a:r>
            <a:r>
              <a:rPr lang="en-US" dirty="0" smtClean="0"/>
              <a:t> </a:t>
            </a:r>
            <a:r>
              <a:rPr lang="en-US" dirty="0" err="1" smtClean="0"/>
              <a:t>público</a:t>
            </a:r>
            <a:endParaRPr lang="en-US" dirty="0" smtClean="0"/>
          </a:p>
          <a:p>
            <a:r>
              <a:rPr lang="en-US" dirty="0" err="1" smtClean="0"/>
              <a:t>Situación</a:t>
            </a:r>
            <a:r>
              <a:rPr lang="en-US" dirty="0" smtClean="0"/>
              <a:t> </a:t>
            </a:r>
            <a:r>
              <a:rPr lang="en-US" dirty="0" err="1" smtClean="0"/>
              <a:t>después</a:t>
            </a:r>
            <a:r>
              <a:rPr lang="en-US" dirty="0" smtClean="0"/>
              <a:t> de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efectos</a:t>
            </a:r>
            <a:r>
              <a:rPr lang="en-US" dirty="0" smtClean="0"/>
              <a:t> a </a:t>
            </a:r>
            <a:r>
              <a:rPr lang="en-US" dirty="0" err="1" smtClean="0"/>
              <a:t>corto</a:t>
            </a:r>
            <a:r>
              <a:rPr lang="en-US" dirty="0" smtClean="0"/>
              <a:t> </a:t>
            </a:r>
            <a:r>
              <a:rPr lang="en-US" dirty="0" err="1" smtClean="0"/>
              <a:t>plazo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Mayor </a:t>
            </a:r>
            <a:r>
              <a:rPr lang="en-US" dirty="0" err="1" smtClean="0"/>
              <a:t>crecimiento</a:t>
            </a:r>
            <a:r>
              <a:rPr lang="en-US" dirty="0" smtClean="0"/>
              <a:t> de la </a:t>
            </a:r>
            <a:r>
              <a:rPr lang="en-US" dirty="0" err="1" smtClean="0"/>
              <a:t>renta</a:t>
            </a:r>
            <a:endParaRPr lang="en-US" dirty="0" smtClean="0"/>
          </a:p>
          <a:p>
            <a:pPr lvl="1"/>
            <a:r>
              <a:rPr lang="en-US" dirty="0" err="1" smtClean="0"/>
              <a:t>Menor</a:t>
            </a:r>
            <a:r>
              <a:rPr lang="en-US" dirty="0" smtClean="0"/>
              <a:t> </a:t>
            </a:r>
            <a:r>
              <a:rPr lang="en-US" dirty="0" err="1" smtClean="0"/>
              <a:t>desempleo</a:t>
            </a:r>
            <a:endParaRPr lang="en-US" dirty="0" smtClean="0"/>
          </a:p>
          <a:p>
            <a:pPr lvl="1"/>
            <a:r>
              <a:rPr lang="en-US" dirty="0" smtClean="0"/>
              <a:t>Mayor </a:t>
            </a:r>
            <a:r>
              <a:rPr lang="en-US" dirty="0" err="1" smtClean="0"/>
              <a:t>inflación</a:t>
            </a:r>
            <a:endParaRPr lang="en-US" dirty="0" smtClean="0"/>
          </a:p>
          <a:p>
            <a:pPr lvl="1"/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déficit</a:t>
            </a:r>
            <a:r>
              <a:rPr lang="en-US" dirty="0" smtClean="0"/>
              <a:t> </a:t>
            </a:r>
            <a:r>
              <a:rPr lang="en-US" dirty="0" err="1" smtClean="0"/>
              <a:t>público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b="1" dirty="0" smtClean="0">
                <a:solidFill>
                  <a:srgbClr val="0070C0"/>
                </a:solidFill>
              </a:rPr>
              <a:t>Los </a:t>
            </a:r>
            <a:r>
              <a:rPr lang="en-US" b="1" dirty="0" err="1" smtClean="0">
                <a:solidFill>
                  <a:srgbClr val="0070C0"/>
                </a:solidFill>
              </a:rPr>
              <a:t>principales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problemas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este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pais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eran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inflación</a:t>
            </a:r>
            <a:r>
              <a:rPr lang="en-US" b="1" dirty="0" smtClean="0">
                <a:solidFill>
                  <a:srgbClr val="0070C0"/>
                </a:solidFill>
              </a:rPr>
              <a:t> y el </a:t>
            </a:r>
            <a:r>
              <a:rPr lang="en-US" b="1" dirty="0" err="1" smtClean="0">
                <a:solidFill>
                  <a:srgbClr val="0070C0"/>
                </a:solidFill>
              </a:rPr>
              <a:t>déficit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r>
              <a:rPr lang="en-US" b="1" dirty="0" err="1" smtClean="0">
                <a:solidFill>
                  <a:srgbClr val="0070C0"/>
                </a:solidFill>
              </a:rPr>
              <a:t>Estamos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mejor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dos y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el largo </a:t>
            </a:r>
            <a:r>
              <a:rPr lang="en-US" b="1" dirty="0" err="1" smtClean="0">
                <a:solidFill>
                  <a:srgbClr val="0070C0"/>
                </a:solidFill>
              </a:rPr>
              <a:t>plazo</a:t>
            </a:r>
            <a:r>
              <a:rPr lang="en-US" b="1" dirty="0" smtClean="0">
                <a:solidFill>
                  <a:srgbClr val="0070C0"/>
                </a:solidFill>
              </a:rPr>
              <a:t> no </a:t>
            </a:r>
            <a:r>
              <a:rPr lang="en-US" b="1" dirty="0" err="1" smtClean="0">
                <a:solidFill>
                  <a:srgbClr val="0070C0"/>
                </a:solidFill>
              </a:rPr>
              <a:t>empeoramos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renta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desempleo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r>
              <a:rPr lang="en-US" b="1" dirty="0" err="1" smtClean="0">
                <a:solidFill>
                  <a:srgbClr val="0070C0"/>
                </a:solidFill>
              </a:rPr>
              <a:t>Esta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política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parece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adecuada</a:t>
            </a:r>
            <a:r>
              <a:rPr lang="en-US" b="1" dirty="0" smtClean="0">
                <a:solidFill>
                  <a:srgbClr val="0070C0"/>
                </a:solidFill>
              </a:rPr>
              <a:t> para </a:t>
            </a:r>
            <a:r>
              <a:rPr lang="en-US" b="1" dirty="0" err="1" smtClean="0">
                <a:solidFill>
                  <a:srgbClr val="0070C0"/>
                </a:solidFill>
              </a:rPr>
              <a:t>este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país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8300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¿</a:t>
            </a:r>
            <a:r>
              <a:rPr lang="en-US" dirty="0" err="1" smtClean="0"/>
              <a:t>Podemos</a:t>
            </a:r>
            <a:r>
              <a:rPr lang="en-US" dirty="0" smtClean="0"/>
              <a:t> </a:t>
            </a:r>
            <a:r>
              <a:rPr lang="en-US" dirty="0" err="1" smtClean="0"/>
              <a:t>aumentar</a:t>
            </a:r>
            <a:r>
              <a:rPr lang="en-US" dirty="0" smtClean="0"/>
              <a:t> la </a:t>
            </a:r>
            <a:r>
              <a:rPr lang="en-US" dirty="0" err="1" smtClean="0"/>
              <a:t>producción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largo </a:t>
            </a:r>
            <a:r>
              <a:rPr lang="en-US" dirty="0" err="1" smtClean="0"/>
              <a:t>plazo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Oferta</a:t>
            </a:r>
            <a:r>
              <a:rPr lang="en-US" dirty="0" smtClean="0"/>
              <a:t> </a:t>
            </a:r>
            <a:r>
              <a:rPr lang="en-US" dirty="0" err="1" smtClean="0"/>
              <a:t>Agregada</a:t>
            </a:r>
            <a:r>
              <a:rPr lang="en-US" dirty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vertical </a:t>
            </a:r>
            <a:r>
              <a:rPr lang="en-US" dirty="0" err="1" smtClean="0"/>
              <a:t>en</a:t>
            </a:r>
            <a:r>
              <a:rPr lang="en-US" dirty="0" smtClean="0"/>
              <a:t> el largo </a:t>
            </a:r>
            <a:r>
              <a:rPr lang="en-US" dirty="0" err="1" smtClean="0"/>
              <a:t>plazo</a:t>
            </a:r>
            <a:r>
              <a:rPr lang="en-US" dirty="0" smtClean="0"/>
              <a:t> (</a:t>
            </a:r>
            <a:r>
              <a:rPr lang="en-US" dirty="0" err="1" smtClean="0"/>
              <a:t>siempre</a:t>
            </a:r>
            <a:r>
              <a:rPr lang="en-US" dirty="0" smtClean="0"/>
              <a:t> </a:t>
            </a:r>
            <a:r>
              <a:rPr lang="en-US" dirty="0" err="1" smtClean="0"/>
              <a:t>volvemos</a:t>
            </a:r>
            <a:r>
              <a:rPr lang="en-US" dirty="0" smtClean="0"/>
              <a:t> al </a:t>
            </a:r>
            <a:r>
              <a:rPr lang="en-US" dirty="0" err="1" smtClean="0"/>
              <a:t>nivel</a:t>
            </a:r>
            <a:r>
              <a:rPr lang="en-US" dirty="0" smtClean="0"/>
              <a:t> de </a:t>
            </a:r>
            <a:r>
              <a:rPr lang="en-US" dirty="0" err="1" smtClean="0"/>
              <a:t>producción</a:t>
            </a:r>
            <a:r>
              <a:rPr lang="en-US" dirty="0" smtClean="0"/>
              <a:t> </a:t>
            </a:r>
            <a:r>
              <a:rPr lang="en-US" dirty="0" err="1" smtClean="0"/>
              <a:t>inicial</a:t>
            </a:r>
            <a:r>
              <a:rPr lang="en-US" dirty="0"/>
              <a:t> </a:t>
            </a:r>
            <a:r>
              <a:rPr lang="en-US" dirty="0" smtClean="0"/>
              <a:t>con </a:t>
            </a:r>
            <a:r>
              <a:rPr lang="en-US" dirty="0" err="1" smtClean="0"/>
              <a:t>independencia</a:t>
            </a:r>
            <a:r>
              <a:rPr lang="en-US" dirty="0" smtClean="0"/>
              <a:t> de la </a:t>
            </a:r>
            <a:r>
              <a:rPr lang="en-US" dirty="0" err="1" smtClean="0"/>
              <a:t>política</a:t>
            </a:r>
            <a:r>
              <a:rPr lang="en-US" dirty="0" smtClean="0"/>
              <a:t> de </a:t>
            </a:r>
            <a:r>
              <a:rPr lang="en-US" dirty="0" err="1" smtClean="0"/>
              <a:t>demanda</a:t>
            </a:r>
            <a:r>
              <a:rPr lang="en-US" dirty="0" smtClean="0"/>
              <a:t> </a:t>
            </a:r>
            <a:r>
              <a:rPr lang="en-US" dirty="0" err="1" smtClean="0"/>
              <a:t>analizada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Los </a:t>
            </a:r>
            <a:r>
              <a:rPr lang="en-US" dirty="0" err="1" smtClean="0"/>
              <a:t>efectos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producción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largo </a:t>
            </a:r>
            <a:r>
              <a:rPr lang="en-US" dirty="0" err="1" smtClean="0"/>
              <a:t>plazo</a:t>
            </a:r>
            <a:r>
              <a:rPr lang="en-US" dirty="0" smtClean="0"/>
              <a:t> </a:t>
            </a:r>
            <a:r>
              <a:rPr lang="en-US" dirty="0" err="1" smtClean="0"/>
              <a:t>vendrán</a:t>
            </a:r>
            <a:r>
              <a:rPr lang="en-US" dirty="0" smtClean="0"/>
              <a:t> </a:t>
            </a:r>
            <a:r>
              <a:rPr lang="en-US" dirty="0" err="1" smtClean="0"/>
              <a:t>entonces</a:t>
            </a:r>
            <a:r>
              <a:rPr lang="en-US" dirty="0" smtClean="0"/>
              <a:t> de </a:t>
            </a:r>
            <a:r>
              <a:rPr lang="en-US" dirty="0" err="1" smtClean="0"/>
              <a:t>desplazamientos</a:t>
            </a:r>
            <a:r>
              <a:rPr lang="en-US" dirty="0" smtClean="0"/>
              <a:t> de la </a:t>
            </a:r>
            <a:r>
              <a:rPr lang="en-US" dirty="0" err="1" smtClean="0"/>
              <a:t>oferta</a:t>
            </a:r>
            <a:r>
              <a:rPr lang="en-US" dirty="0" smtClean="0"/>
              <a:t> </a:t>
            </a:r>
            <a:r>
              <a:rPr lang="en-US" dirty="0" err="1" smtClean="0"/>
              <a:t>agregada</a:t>
            </a:r>
            <a:r>
              <a:rPr lang="en-US" dirty="0" smtClean="0"/>
              <a:t> a largo </a:t>
            </a:r>
            <a:r>
              <a:rPr lang="en-US" dirty="0" err="1" smtClean="0"/>
              <a:t>plazo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¿</a:t>
            </a:r>
            <a:r>
              <a:rPr lang="en-US" dirty="0" err="1" smtClean="0"/>
              <a:t>cómo</a:t>
            </a:r>
            <a:r>
              <a:rPr lang="en-US" dirty="0" smtClean="0"/>
              <a:t>? </a:t>
            </a:r>
            <a:r>
              <a:rPr lang="en-US" dirty="0" err="1" smtClean="0"/>
              <a:t>Reformas</a:t>
            </a:r>
            <a:r>
              <a:rPr lang="en-US" dirty="0" smtClean="0"/>
              <a:t> </a:t>
            </a:r>
            <a:r>
              <a:rPr lang="en-US" dirty="0" err="1" smtClean="0"/>
              <a:t>estructurales</a:t>
            </a:r>
            <a:endParaRPr lang="en-US" dirty="0" smtClean="0"/>
          </a:p>
          <a:p>
            <a:pPr lvl="1"/>
            <a:r>
              <a:rPr lang="en-US" dirty="0" err="1" smtClean="0"/>
              <a:t>Reformas</a:t>
            </a:r>
            <a:r>
              <a:rPr lang="en-US" dirty="0" smtClean="0"/>
              <a:t> de </a:t>
            </a:r>
            <a:r>
              <a:rPr lang="en-US" dirty="0" err="1" smtClean="0"/>
              <a:t>mercado</a:t>
            </a:r>
            <a:r>
              <a:rPr lang="en-US" dirty="0" smtClean="0"/>
              <a:t> de </a:t>
            </a:r>
            <a:r>
              <a:rPr lang="en-US" dirty="0" err="1" smtClean="0"/>
              <a:t>trabajo</a:t>
            </a:r>
            <a:endParaRPr lang="en-US" dirty="0" smtClean="0"/>
          </a:p>
          <a:p>
            <a:pPr lvl="1"/>
            <a:r>
              <a:rPr lang="en-US" dirty="0" err="1" smtClean="0"/>
              <a:t>Políticas</a:t>
            </a:r>
            <a:r>
              <a:rPr lang="en-US" dirty="0" smtClean="0"/>
              <a:t> de </a:t>
            </a:r>
            <a:r>
              <a:rPr lang="en-US" dirty="0" err="1" smtClean="0"/>
              <a:t>innovación</a:t>
            </a:r>
            <a:endParaRPr lang="en-US" dirty="0" smtClean="0"/>
          </a:p>
          <a:p>
            <a:pPr lvl="1"/>
            <a:r>
              <a:rPr lang="en-US" dirty="0" err="1" smtClean="0"/>
              <a:t>Políticas</a:t>
            </a:r>
            <a:r>
              <a:rPr lang="en-US" dirty="0" smtClean="0"/>
              <a:t> </a:t>
            </a:r>
            <a:r>
              <a:rPr lang="en-US" dirty="0" err="1" smtClean="0"/>
              <a:t>educativas</a:t>
            </a:r>
            <a:endParaRPr lang="en-US" dirty="0" smtClean="0"/>
          </a:p>
          <a:p>
            <a:pPr lvl="1"/>
            <a:r>
              <a:rPr lang="en-US" dirty="0" err="1" smtClean="0"/>
              <a:t>En</a:t>
            </a:r>
            <a:r>
              <a:rPr lang="en-US" dirty="0" smtClean="0"/>
              <a:t> general, </a:t>
            </a:r>
            <a:r>
              <a:rPr lang="en-US" dirty="0" err="1" smtClean="0"/>
              <a:t>mejoras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estructura</a:t>
            </a:r>
            <a:r>
              <a:rPr lang="en-US" dirty="0" smtClean="0"/>
              <a:t> </a:t>
            </a:r>
            <a:r>
              <a:rPr lang="en-US" dirty="0" err="1" smtClean="0"/>
              <a:t>productiva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5435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Políticas</a:t>
            </a:r>
            <a:r>
              <a:rPr lang="en-US" dirty="0" smtClean="0"/>
              <a:t> de </a:t>
            </a:r>
            <a:r>
              <a:rPr lang="en-US" dirty="0" err="1" smtClean="0"/>
              <a:t>oferta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691680" y="1988840"/>
            <a:ext cx="0" cy="3528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691680" y="5517232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987824" y="2204864"/>
            <a:ext cx="0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716016" y="2204864"/>
            <a:ext cx="0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3059832" y="2636912"/>
            <a:ext cx="15841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2339752" y="198884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OALP</a:t>
            </a:r>
            <a:endParaRPr lang="en-U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4499992" y="184482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OALP’</a:t>
            </a:r>
            <a:endParaRPr lang="en-US" dirty="0"/>
          </a:p>
        </p:txBody>
      </p:sp>
      <p:cxnSp>
        <p:nvCxnSpPr>
          <p:cNvPr id="18" name="17 Conector recto"/>
          <p:cNvCxnSpPr/>
          <p:nvPr/>
        </p:nvCxnSpPr>
        <p:spPr>
          <a:xfrm>
            <a:off x="2411760" y="2852936"/>
            <a:ext cx="3816424" cy="2016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6444208" y="486916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AD’</a:t>
            </a:r>
            <a:endParaRPr lang="en-US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043608" y="198884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7092280" y="573325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2843808" y="550794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 smtClean="0"/>
              <a:t>0</a:t>
            </a:r>
            <a:endParaRPr lang="en-US" sz="12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4572000" y="5517232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 smtClean="0"/>
              <a:t>1</a:t>
            </a:r>
            <a:endParaRPr lang="en-US" sz="1200" dirty="0"/>
          </a:p>
        </p:txBody>
      </p:sp>
      <p:cxnSp>
        <p:nvCxnSpPr>
          <p:cNvPr id="25" name="24 Conector recto de flecha"/>
          <p:cNvCxnSpPr/>
          <p:nvPr/>
        </p:nvCxnSpPr>
        <p:spPr>
          <a:xfrm>
            <a:off x="3131840" y="5877272"/>
            <a:ext cx="1620180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39552" y="5962054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Si la OALP (</a:t>
            </a:r>
            <a:r>
              <a:rPr lang="en-US" b="1" dirty="0" err="1" smtClean="0">
                <a:solidFill>
                  <a:srgbClr val="0070C0"/>
                </a:solidFill>
              </a:rPr>
              <a:t>oferta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agregada</a:t>
            </a:r>
            <a:r>
              <a:rPr lang="en-US" b="1" dirty="0" smtClean="0">
                <a:solidFill>
                  <a:srgbClr val="0070C0"/>
                </a:solidFill>
              </a:rPr>
              <a:t> a largo </a:t>
            </a:r>
            <a:r>
              <a:rPr lang="en-US" b="1" dirty="0" err="1" smtClean="0">
                <a:solidFill>
                  <a:srgbClr val="0070C0"/>
                </a:solidFill>
              </a:rPr>
              <a:t>plazo</a:t>
            </a:r>
            <a:r>
              <a:rPr lang="en-US" b="1" dirty="0" smtClean="0">
                <a:solidFill>
                  <a:srgbClr val="0070C0"/>
                </a:solidFill>
              </a:rPr>
              <a:t>) se </a:t>
            </a:r>
            <a:r>
              <a:rPr lang="en-US" b="1" dirty="0" err="1" smtClean="0">
                <a:solidFill>
                  <a:srgbClr val="0070C0"/>
                </a:solidFill>
              </a:rPr>
              <a:t>desplaza</a:t>
            </a:r>
            <a:r>
              <a:rPr lang="en-US" b="1" dirty="0" smtClean="0">
                <a:solidFill>
                  <a:srgbClr val="0070C0"/>
                </a:solidFill>
              </a:rPr>
              <a:t> a la </a:t>
            </a:r>
            <a:r>
              <a:rPr lang="en-US" b="1" dirty="0" err="1" smtClean="0">
                <a:solidFill>
                  <a:srgbClr val="0070C0"/>
                </a:solidFill>
              </a:rPr>
              <a:t>derecha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tendremos</a:t>
            </a:r>
            <a:r>
              <a:rPr lang="en-US" b="1" dirty="0" smtClean="0">
                <a:solidFill>
                  <a:srgbClr val="0070C0"/>
                </a:solidFill>
              </a:rPr>
              <a:t> mayor </a:t>
            </a:r>
            <a:r>
              <a:rPr lang="en-US" b="1" dirty="0" err="1" smtClean="0">
                <a:solidFill>
                  <a:srgbClr val="0070C0"/>
                </a:solidFill>
              </a:rPr>
              <a:t>nivel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renta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menor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desempleo</a:t>
            </a:r>
            <a:r>
              <a:rPr lang="en-US" b="1" dirty="0" smtClean="0">
                <a:solidFill>
                  <a:srgbClr val="0070C0"/>
                </a:solidFill>
              </a:rPr>
              <a:t> y </a:t>
            </a:r>
            <a:r>
              <a:rPr lang="en-US" b="1" dirty="0" err="1" smtClean="0">
                <a:solidFill>
                  <a:srgbClr val="0070C0"/>
                </a:solidFill>
              </a:rPr>
              <a:t>menores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precios</a:t>
            </a:r>
            <a:r>
              <a:rPr lang="en-US" b="1" dirty="0" smtClean="0">
                <a:solidFill>
                  <a:srgbClr val="0070C0"/>
                </a:solidFill>
              </a:rPr>
              <a:t> a largo </a:t>
            </a:r>
            <a:r>
              <a:rPr lang="en-US" b="1" dirty="0" err="1" smtClean="0">
                <a:solidFill>
                  <a:srgbClr val="0070C0"/>
                </a:solidFill>
              </a:rPr>
              <a:t>plazo.Difícil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implementar</a:t>
            </a:r>
            <a:r>
              <a:rPr lang="en-US" b="1" dirty="0" smtClean="0">
                <a:solidFill>
                  <a:srgbClr val="0070C0"/>
                </a:solidFill>
              </a:rPr>
              <a:t>. Los </a:t>
            </a:r>
            <a:r>
              <a:rPr lang="en-US" b="1" dirty="0" err="1" smtClean="0">
                <a:solidFill>
                  <a:srgbClr val="0070C0"/>
                </a:solidFill>
              </a:rPr>
              <a:t>efectos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tardan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tiempo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producirse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826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Conclusiones</a:t>
            </a:r>
            <a:r>
              <a:rPr lang="en-US" dirty="0" smtClean="0"/>
              <a:t> finales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Nuestro</a:t>
            </a:r>
            <a:r>
              <a:rPr lang="en-US" dirty="0" smtClean="0"/>
              <a:t> </a:t>
            </a:r>
            <a:r>
              <a:rPr lang="en-US" dirty="0" err="1" smtClean="0"/>
              <a:t>modelo</a:t>
            </a:r>
            <a:r>
              <a:rPr lang="en-US" dirty="0" smtClean="0"/>
              <a:t> </a:t>
            </a:r>
            <a:r>
              <a:rPr lang="en-US" dirty="0" err="1" smtClean="0"/>
              <a:t>macroeconómico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 err="1" smtClean="0"/>
              <a:t>entender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efectos</a:t>
            </a:r>
            <a:r>
              <a:rPr lang="en-US" dirty="0" smtClean="0"/>
              <a:t> de </a:t>
            </a:r>
            <a:r>
              <a:rPr lang="en-US" dirty="0" err="1" smtClean="0"/>
              <a:t>distintas</a:t>
            </a:r>
            <a:r>
              <a:rPr lang="en-US" dirty="0" smtClean="0"/>
              <a:t> </a:t>
            </a:r>
            <a:r>
              <a:rPr lang="en-US" dirty="0" err="1" smtClean="0"/>
              <a:t>políticas</a:t>
            </a:r>
            <a:r>
              <a:rPr lang="en-US" dirty="0" smtClean="0"/>
              <a:t> </a:t>
            </a:r>
            <a:r>
              <a:rPr lang="en-US" dirty="0" err="1" smtClean="0"/>
              <a:t>económicas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las </a:t>
            </a:r>
            <a:r>
              <a:rPr lang="en-US" dirty="0" err="1" smtClean="0"/>
              <a:t>principales</a:t>
            </a:r>
            <a:r>
              <a:rPr lang="en-US" dirty="0" smtClean="0"/>
              <a:t> variables </a:t>
            </a:r>
            <a:r>
              <a:rPr lang="en-US" dirty="0" err="1" smtClean="0"/>
              <a:t>macroeconómicas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 </a:t>
            </a:r>
            <a:r>
              <a:rPr lang="en-US" dirty="0" err="1" smtClean="0"/>
              <a:t>entendemos</a:t>
            </a:r>
            <a:r>
              <a:rPr lang="en-US" dirty="0" smtClean="0"/>
              <a:t> el </a:t>
            </a:r>
            <a:r>
              <a:rPr lang="en-US" dirty="0" err="1" smtClean="0"/>
              <a:t>modelo</a:t>
            </a:r>
            <a:r>
              <a:rPr lang="en-US" dirty="0" smtClean="0"/>
              <a:t>, </a:t>
            </a:r>
            <a:r>
              <a:rPr lang="en-US" dirty="0" err="1" smtClean="0"/>
              <a:t>podremos</a:t>
            </a:r>
            <a:r>
              <a:rPr lang="en-US" dirty="0" smtClean="0"/>
              <a:t> </a:t>
            </a:r>
            <a:r>
              <a:rPr lang="en-US" dirty="0" err="1" smtClean="0"/>
              <a:t>analizar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efectos</a:t>
            </a:r>
            <a:r>
              <a:rPr lang="en-US" dirty="0" smtClean="0"/>
              <a:t> de </a:t>
            </a:r>
            <a:r>
              <a:rPr lang="en-US" dirty="0" err="1" smtClean="0"/>
              <a:t>cualquier</a:t>
            </a:r>
            <a:r>
              <a:rPr lang="en-US" dirty="0" smtClean="0"/>
              <a:t> </a:t>
            </a:r>
            <a:r>
              <a:rPr lang="en-US" dirty="0" err="1" smtClean="0"/>
              <a:t>combinación</a:t>
            </a:r>
            <a:r>
              <a:rPr lang="en-US" dirty="0" smtClean="0"/>
              <a:t> de </a:t>
            </a:r>
            <a:r>
              <a:rPr lang="en-US" dirty="0" err="1" smtClean="0"/>
              <a:t>política</a:t>
            </a:r>
            <a:r>
              <a:rPr lang="en-US" dirty="0" smtClean="0"/>
              <a:t> </a:t>
            </a:r>
            <a:r>
              <a:rPr lang="en-US" dirty="0" err="1" smtClean="0"/>
              <a:t>económica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Y, </a:t>
            </a:r>
            <a:r>
              <a:rPr lang="en-US" dirty="0" err="1" smtClean="0"/>
              <a:t>desempleo</a:t>
            </a:r>
            <a:r>
              <a:rPr lang="en-US" dirty="0" smtClean="0"/>
              <a:t>, r, P, y </a:t>
            </a:r>
            <a:r>
              <a:rPr lang="en-US" dirty="0" err="1" smtClean="0"/>
              <a:t>déficit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Los </a:t>
            </a:r>
            <a:r>
              <a:rPr lang="en-US" dirty="0" err="1" smtClean="0"/>
              <a:t>efectos</a:t>
            </a:r>
            <a:r>
              <a:rPr lang="en-US" dirty="0" smtClean="0"/>
              <a:t> son </a:t>
            </a:r>
            <a:r>
              <a:rPr lang="en-US" dirty="0" err="1" smtClean="0"/>
              <a:t>distintos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corto</a:t>
            </a:r>
            <a:r>
              <a:rPr lang="en-US" dirty="0" smtClean="0"/>
              <a:t> y </a:t>
            </a:r>
            <a:r>
              <a:rPr lang="en-US" dirty="0" err="1" smtClean="0"/>
              <a:t>en</a:t>
            </a:r>
            <a:r>
              <a:rPr lang="en-US" dirty="0" smtClean="0"/>
              <a:t> el largo </a:t>
            </a:r>
            <a:r>
              <a:rPr lang="en-US" dirty="0" err="1" smtClean="0"/>
              <a:t>plazo</a:t>
            </a:r>
            <a:r>
              <a:rPr lang="en-US" dirty="0" smtClean="0"/>
              <a:t>.</a:t>
            </a:r>
          </a:p>
          <a:p>
            <a:r>
              <a:rPr lang="en-US" dirty="0" smtClean="0"/>
              <a:t>La </a:t>
            </a:r>
            <a:r>
              <a:rPr lang="en-US" dirty="0" err="1" smtClean="0"/>
              <a:t>política</a:t>
            </a:r>
            <a:r>
              <a:rPr lang="en-US" dirty="0" smtClean="0"/>
              <a:t> </a:t>
            </a:r>
            <a:r>
              <a:rPr lang="en-US" dirty="0" err="1" smtClean="0"/>
              <a:t>adecuada</a:t>
            </a:r>
            <a:r>
              <a:rPr lang="en-US" dirty="0" smtClean="0"/>
              <a:t> para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país</a:t>
            </a:r>
            <a:r>
              <a:rPr lang="en-US" dirty="0" smtClean="0"/>
              <a:t> </a:t>
            </a:r>
            <a:r>
              <a:rPr lang="en-US" dirty="0" err="1" smtClean="0"/>
              <a:t>depende</a:t>
            </a:r>
            <a:r>
              <a:rPr lang="en-US" dirty="0" smtClean="0"/>
              <a:t> de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situación</a:t>
            </a:r>
            <a:r>
              <a:rPr lang="en-US" dirty="0" smtClean="0"/>
              <a:t> </a:t>
            </a:r>
            <a:r>
              <a:rPr lang="en-US" dirty="0" err="1" smtClean="0"/>
              <a:t>inicial</a:t>
            </a:r>
            <a:r>
              <a:rPr lang="en-US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5032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Hoy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Vamos</a:t>
            </a:r>
            <a:r>
              <a:rPr lang="en-US" dirty="0" smtClean="0"/>
              <a:t> a </a:t>
            </a:r>
            <a:r>
              <a:rPr lang="en-US" dirty="0" err="1" smtClean="0"/>
              <a:t>combinar</a:t>
            </a:r>
            <a:r>
              <a:rPr lang="en-US" dirty="0" smtClean="0"/>
              <a:t> </a:t>
            </a:r>
            <a:r>
              <a:rPr lang="en-US" dirty="0" err="1" smtClean="0"/>
              <a:t>todo</a:t>
            </a:r>
            <a:r>
              <a:rPr lang="en-US" dirty="0" smtClean="0"/>
              <a:t> lo que </a:t>
            </a:r>
            <a:r>
              <a:rPr lang="en-US" dirty="0" err="1" smtClean="0"/>
              <a:t>hemos</a:t>
            </a:r>
            <a:r>
              <a:rPr lang="en-US" dirty="0" smtClean="0"/>
              <a:t> </a:t>
            </a:r>
            <a:r>
              <a:rPr lang="en-US" dirty="0" err="1" smtClean="0"/>
              <a:t>aprendido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clases</a:t>
            </a:r>
            <a:r>
              <a:rPr lang="en-US" dirty="0" smtClean="0"/>
              <a:t> </a:t>
            </a:r>
            <a:r>
              <a:rPr lang="en-US" dirty="0" err="1" smtClean="0"/>
              <a:t>anteriores</a:t>
            </a:r>
            <a:endParaRPr lang="en-US" dirty="0" smtClean="0"/>
          </a:p>
          <a:p>
            <a:r>
              <a:rPr lang="en-US" dirty="0" smtClean="0"/>
              <a:t>Al final de la </a:t>
            </a:r>
            <a:r>
              <a:rPr lang="en-US" dirty="0" err="1" smtClean="0"/>
              <a:t>clase</a:t>
            </a:r>
            <a:r>
              <a:rPr lang="en-US" dirty="0" smtClean="0"/>
              <a:t> de hoy </a:t>
            </a:r>
            <a:r>
              <a:rPr lang="en-US" dirty="0" err="1" smtClean="0"/>
              <a:t>deberíamos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capaces</a:t>
            </a:r>
            <a:r>
              <a:rPr lang="en-US" dirty="0" smtClean="0"/>
              <a:t> de </a:t>
            </a:r>
            <a:r>
              <a:rPr lang="en-US" dirty="0" err="1" smtClean="0"/>
              <a:t>entender</a:t>
            </a:r>
            <a:r>
              <a:rPr lang="en-US" dirty="0" smtClean="0"/>
              <a:t> el </a:t>
            </a:r>
            <a:r>
              <a:rPr lang="en-US" dirty="0" err="1" smtClean="0"/>
              <a:t>efecto</a:t>
            </a:r>
            <a:r>
              <a:rPr lang="en-US" dirty="0" smtClean="0"/>
              <a:t> de </a:t>
            </a:r>
            <a:r>
              <a:rPr lang="en-US" dirty="0" err="1" smtClean="0"/>
              <a:t>distintas</a:t>
            </a:r>
            <a:r>
              <a:rPr lang="en-US" dirty="0" smtClean="0"/>
              <a:t> </a:t>
            </a:r>
            <a:r>
              <a:rPr lang="en-US" dirty="0" err="1" smtClean="0"/>
              <a:t>políticas</a:t>
            </a:r>
            <a:r>
              <a:rPr lang="en-US" dirty="0" smtClean="0"/>
              <a:t> </a:t>
            </a:r>
            <a:r>
              <a:rPr lang="en-US" dirty="0" err="1" smtClean="0"/>
              <a:t>económicas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renta</a:t>
            </a:r>
            <a:r>
              <a:rPr lang="en-US" dirty="0" smtClean="0"/>
              <a:t>, </a:t>
            </a:r>
            <a:r>
              <a:rPr lang="en-US" dirty="0" err="1" smtClean="0"/>
              <a:t>precios</a:t>
            </a:r>
            <a:r>
              <a:rPr lang="en-US" dirty="0" smtClean="0"/>
              <a:t>, </a:t>
            </a:r>
            <a:r>
              <a:rPr lang="en-US" dirty="0" err="1" smtClean="0"/>
              <a:t>tipos</a:t>
            </a:r>
            <a:r>
              <a:rPr lang="en-US" dirty="0" smtClean="0"/>
              <a:t> de </a:t>
            </a:r>
            <a:r>
              <a:rPr lang="en-US" dirty="0" err="1" smtClean="0"/>
              <a:t>interés</a:t>
            </a:r>
            <a:r>
              <a:rPr lang="en-US" dirty="0" smtClean="0"/>
              <a:t>, </a:t>
            </a:r>
            <a:r>
              <a:rPr lang="en-US" dirty="0" err="1" smtClean="0"/>
              <a:t>desempleo</a:t>
            </a:r>
            <a:r>
              <a:rPr lang="en-US" dirty="0" smtClean="0"/>
              <a:t> y </a:t>
            </a:r>
            <a:r>
              <a:rPr lang="en-US" dirty="0" err="1" smtClean="0"/>
              <a:t>déficit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También</a:t>
            </a:r>
            <a:r>
              <a:rPr lang="en-US" dirty="0" smtClean="0"/>
              <a:t> </a:t>
            </a:r>
            <a:r>
              <a:rPr lang="en-US" dirty="0" err="1" smtClean="0"/>
              <a:t>deberíamos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capaces</a:t>
            </a:r>
            <a:r>
              <a:rPr lang="en-US" dirty="0" smtClean="0"/>
              <a:t> de </a:t>
            </a:r>
            <a:r>
              <a:rPr lang="en-US" dirty="0" err="1" smtClean="0"/>
              <a:t>entender</a:t>
            </a:r>
            <a:r>
              <a:rPr lang="en-US" dirty="0"/>
              <a:t> </a:t>
            </a:r>
            <a:r>
              <a:rPr lang="en-US" dirty="0" smtClean="0"/>
              <a:t>las </a:t>
            </a:r>
            <a:r>
              <a:rPr lang="en-US" dirty="0" err="1" smtClean="0"/>
              <a:t>diferencias</a:t>
            </a:r>
            <a:r>
              <a:rPr lang="en-US" dirty="0" smtClean="0"/>
              <a:t> entre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efectos</a:t>
            </a:r>
            <a:r>
              <a:rPr lang="en-US" dirty="0" smtClean="0"/>
              <a:t> a </a:t>
            </a:r>
            <a:r>
              <a:rPr lang="en-US" dirty="0" err="1" smtClean="0"/>
              <a:t>corto</a:t>
            </a:r>
            <a:r>
              <a:rPr lang="en-US" dirty="0" smtClean="0"/>
              <a:t> y a largo </a:t>
            </a:r>
            <a:r>
              <a:rPr lang="en-US" dirty="0" err="1" smtClean="0"/>
              <a:t>plazo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103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Efectos</a:t>
            </a:r>
            <a:r>
              <a:rPr lang="en-US" dirty="0" smtClean="0"/>
              <a:t> a </a:t>
            </a:r>
            <a:r>
              <a:rPr lang="en-US" dirty="0" err="1" smtClean="0"/>
              <a:t>corto</a:t>
            </a:r>
            <a:r>
              <a:rPr lang="en-US" dirty="0" smtClean="0"/>
              <a:t> </a:t>
            </a:r>
            <a:r>
              <a:rPr lang="en-US" dirty="0" err="1" smtClean="0"/>
              <a:t>plazo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Usamos</a:t>
            </a:r>
            <a:r>
              <a:rPr lang="en-US" dirty="0" smtClean="0"/>
              <a:t> el </a:t>
            </a:r>
            <a:r>
              <a:rPr lang="en-US" dirty="0" err="1" smtClean="0"/>
              <a:t>modelo</a:t>
            </a:r>
            <a:r>
              <a:rPr lang="en-US" dirty="0" smtClean="0"/>
              <a:t> IS-LM para </a:t>
            </a:r>
            <a:r>
              <a:rPr lang="en-US" dirty="0" err="1" smtClean="0"/>
              <a:t>ver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efectos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r y </a:t>
            </a:r>
            <a:r>
              <a:rPr lang="en-US" dirty="0" err="1" smtClean="0"/>
              <a:t>Y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Usamos</a:t>
            </a:r>
            <a:r>
              <a:rPr lang="en-US" dirty="0" smtClean="0"/>
              <a:t> el </a:t>
            </a:r>
            <a:r>
              <a:rPr lang="en-US" dirty="0" err="1" smtClean="0"/>
              <a:t>modelo</a:t>
            </a:r>
            <a:r>
              <a:rPr lang="en-US" dirty="0" smtClean="0"/>
              <a:t> DA-OA para </a:t>
            </a:r>
            <a:r>
              <a:rPr lang="en-US" dirty="0" err="1" smtClean="0"/>
              <a:t>determinar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efectos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P</a:t>
            </a:r>
          </a:p>
          <a:p>
            <a:r>
              <a:rPr lang="en-US" dirty="0" err="1" smtClean="0"/>
              <a:t>Estudiamos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efectos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déficit</a:t>
            </a:r>
            <a:r>
              <a:rPr lang="en-US" dirty="0" smtClean="0"/>
              <a:t> </a:t>
            </a:r>
            <a:r>
              <a:rPr lang="en-US" dirty="0" err="1" smtClean="0"/>
              <a:t>comprobando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la </a:t>
            </a:r>
            <a:r>
              <a:rPr lang="en-US" dirty="0" err="1" smtClean="0"/>
              <a:t>combinación</a:t>
            </a:r>
            <a:r>
              <a:rPr lang="en-US" dirty="0" smtClean="0"/>
              <a:t> de </a:t>
            </a:r>
            <a:r>
              <a:rPr lang="en-US" dirty="0" err="1" smtClean="0"/>
              <a:t>políticas</a:t>
            </a:r>
            <a:r>
              <a:rPr lang="en-US" dirty="0" smtClean="0"/>
              <a:t> </a:t>
            </a:r>
            <a:r>
              <a:rPr lang="en-US" dirty="0" err="1" smtClean="0"/>
              <a:t>estudiada</a:t>
            </a:r>
            <a:r>
              <a:rPr lang="en-US" dirty="0" smtClean="0"/>
              <a:t> </a:t>
            </a:r>
            <a:r>
              <a:rPr lang="en-US" dirty="0" err="1" smtClean="0"/>
              <a:t>resulta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un </a:t>
            </a:r>
            <a:r>
              <a:rPr lang="en-US" dirty="0" err="1" smtClean="0"/>
              <a:t>cambio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G, </a:t>
            </a:r>
            <a:r>
              <a:rPr lang="en-US" dirty="0" err="1" smtClean="0"/>
              <a:t>Tr</a:t>
            </a:r>
            <a:r>
              <a:rPr lang="en-US" dirty="0" smtClean="0"/>
              <a:t> o T.</a:t>
            </a:r>
          </a:p>
          <a:p>
            <a:r>
              <a:rPr lang="en-US" dirty="0" err="1" smtClean="0"/>
              <a:t>Analizamos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política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/>
              <a:t> </a:t>
            </a:r>
            <a:r>
              <a:rPr lang="en-US" dirty="0" err="1" smtClean="0"/>
              <a:t>adecuada</a:t>
            </a:r>
            <a:r>
              <a:rPr lang="en-US" dirty="0" smtClean="0"/>
              <a:t> para un </a:t>
            </a:r>
            <a:r>
              <a:rPr lang="en-US" dirty="0" err="1" smtClean="0"/>
              <a:t>país</a:t>
            </a:r>
            <a:r>
              <a:rPr lang="en-US" dirty="0" smtClean="0"/>
              <a:t> </a:t>
            </a:r>
            <a:r>
              <a:rPr lang="en-US" dirty="0" err="1" smtClean="0"/>
              <a:t>comparando</a:t>
            </a:r>
            <a:r>
              <a:rPr lang="en-US" dirty="0" smtClean="0"/>
              <a:t> la </a:t>
            </a:r>
            <a:r>
              <a:rPr lang="en-US" dirty="0" err="1" smtClean="0"/>
              <a:t>situación</a:t>
            </a:r>
            <a:r>
              <a:rPr lang="en-US" dirty="0" smtClean="0"/>
              <a:t> </a:t>
            </a:r>
            <a:r>
              <a:rPr lang="en-US" dirty="0" err="1" smtClean="0"/>
              <a:t>inicial</a:t>
            </a:r>
            <a:r>
              <a:rPr lang="en-US" dirty="0" smtClean="0"/>
              <a:t> con la </a:t>
            </a:r>
            <a:r>
              <a:rPr lang="en-US" dirty="0" err="1" smtClean="0"/>
              <a:t>situación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vez</a:t>
            </a:r>
            <a:r>
              <a:rPr lang="en-US" dirty="0"/>
              <a:t> </a:t>
            </a:r>
            <a:r>
              <a:rPr lang="en-US" dirty="0" err="1" smtClean="0"/>
              <a:t>producidos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efectos</a:t>
            </a:r>
            <a:r>
              <a:rPr lang="en-US" dirty="0" smtClean="0"/>
              <a:t> de la </a:t>
            </a:r>
            <a:r>
              <a:rPr lang="en-US" dirty="0" err="1" smtClean="0"/>
              <a:t>política</a:t>
            </a:r>
            <a:r>
              <a:rPr lang="en-US" dirty="0" smtClean="0"/>
              <a:t> </a:t>
            </a:r>
            <a:r>
              <a:rPr lang="en-US" dirty="0" err="1" smtClean="0"/>
              <a:t>analizada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245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Ejemplo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Supongamos</a:t>
            </a:r>
            <a:r>
              <a:rPr lang="en-US" dirty="0" smtClean="0"/>
              <a:t> que la </a:t>
            </a:r>
            <a:r>
              <a:rPr lang="en-US" dirty="0" err="1" smtClean="0"/>
              <a:t>situación</a:t>
            </a:r>
            <a:r>
              <a:rPr lang="en-US" dirty="0" smtClean="0"/>
              <a:t> de un </a:t>
            </a:r>
            <a:r>
              <a:rPr lang="en-US" dirty="0" err="1" smtClean="0"/>
              <a:t>país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la </a:t>
            </a:r>
            <a:r>
              <a:rPr lang="en-US" dirty="0" err="1" smtClean="0"/>
              <a:t>siguiente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Fuerte</a:t>
            </a:r>
            <a:r>
              <a:rPr lang="en-US" dirty="0" smtClean="0"/>
              <a:t> </a:t>
            </a:r>
            <a:r>
              <a:rPr lang="en-US" dirty="0" err="1" smtClean="0"/>
              <a:t>crecimiento</a:t>
            </a:r>
            <a:r>
              <a:rPr lang="en-US" dirty="0" smtClean="0"/>
              <a:t> </a:t>
            </a:r>
            <a:r>
              <a:rPr lang="en-US" dirty="0" err="1" smtClean="0"/>
              <a:t>económico</a:t>
            </a:r>
            <a:r>
              <a:rPr lang="en-US" dirty="0" smtClean="0"/>
              <a:t>, </a:t>
            </a:r>
            <a:r>
              <a:rPr lang="en-US" dirty="0" err="1" smtClean="0"/>
              <a:t>alrededor</a:t>
            </a:r>
            <a:r>
              <a:rPr lang="en-US" dirty="0" smtClean="0"/>
              <a:t> del 4%</a:t>
            </a:r>
          </a:p>
          <a:p>
            <a:pPr lvl="1"/>
            <a:r>
              <a:rPr lang="en-US" dirty="0" err="1" smtClean="0"/>
              <a:t>Desempleo</a:t>
            </a:r>
            <a:r>
              <a:rPr lang="en-US" dirty="0" smtClean="0"/>
              <a:t> </a:t>
            </a:r>
            <a:r>
              <a:rPr lang="en-US" dirty="0" err="1" smtClean="0"/>
              <a:t>moderado</a:t>
            </a:r>
            <a:r>
              <a:rPr lang="en-US" dirty="0" smtClean="0"/>
              <a:t>, </a:t>
            </a:r>
            <a:r>
              <a:rPr lang="en-US" dirty="0" err="1" smtClean="0"/>
              <a:t>alrededor</a:t>
            </a:r>
            <a:r>
              <a:rPr lang="en-US" dirty="0" smtClean="0"/>
              <a:t> del 8%</a:t>
            </a:r>
          </a:p>
          <a:p>
            <a:pPr lvl="1"/>
            <a:r>
              <a:rPr lang="en-US" dirty="0" smtClean="0"/>
              <a:t>Alta </a:t>
            </a:r>
            <a:r>
              <a:rPr lang="en-US" dirty="0" err="1" smtClean="0"/>
              <a:t>inflación</a:t>
            </a:r>
            <a:r>
              <a:rPr lang="en-US" dirty="0" smtClean="0"/>
              <a:t>, </a:t>
            </a:r>
            <a:r>
              <a:rPr lang="en-US" dirty="0" err="1" smtClean="0"/>
              <a:t>alrededor</a:t>
            </a:r>
            <a:r>
              <a:rPr lang="en-US" dirty="0" smtClean="0"/>
              <a:t> del 10%</a:t>
            </a:r>
          </a:p>
          <a:p>
            <a:pPr lvl="1"/>
            <a:r>
              <a:rPr lang="en-US" dirty="0" smtClean="0"/>
              <a:t>Alto </a:t>
            </a:r>
            <a:r>
              <a:rPr lang="en-US" dirty="0" err="1" smtClean="0"/>
              <a:t>déficit</a:t>
            </a:r>
            <a:r>
              <a:rPr lang="en-US" dirty="0" smtClean="0"/>
              <a:t> </a:t>
            </a:r>
            <a:r>
              <a:rPr lang="en-US" dirty="0" err="1" smtClean="0"/>
              <a:t>público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err="1" smtClean="0"/>
              <a:t>Estudiemos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efectos</a:t>
            </a:r>
            <a:r>
              <a:rPr lang="en-US" dirty="0" smtClean="0"/>
              <a:t> de:</a:t>
            </a:r>
          </a:p>
          <a:p>
            <a:pPr lvl="1"/>
            <a:r>
              <a:rPr lang="en-US" dirty="0" smtClean="0"/>
              <a:t>Fiscal </a:t>
            </a:r>
            <a:r>
              <a:rPr lang="en-US" dirty="0" err="1" smtClean="0"/>
              <a:t>expansiva+Monetaria</a:t>
            </a:r>
            <a:r>
              <a:rPr lang="en-US" dirty="0" smtClean="0"/>
              <a:t> </a:t>
            </a:r>
            <a:r>
              <a:rPr lang="en-US" dirty="0" err="1" smtClean="0"/>
              <a:t>expansiva</a:t>
            </a:r>
            <a:endParaRPr lang="en-US" dirty="0" smtClean="0"/>
          </a:p>
          <a:p>
            <a:pPr lvl="1"/>
            <a:r>
              <a:rPr lang="en-US" dirty="0" smtClean="0"/>
              <a:t>Fiscal </a:t>
            </a:r>
            <a:r>
              <a:rPr lang="en-US" dirty="0" err="1" smtClean="0"/>
              <a:t>contractiva+Monetaria</a:t>
            </a:r>
            <a:r>
              <a:rPr lang="en-US" dirty="0" smtClean="0"/>
              <a:t> </a:t>
            </a:r>
            <a:r>
              <a:rPr lang="en-US" dirty="0" err="1" smtClean="0"/>
              <a:t>contractiva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571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Fiscal </a:t>
            </a:r>
            <a:r>
              <a:rPr lang="en-US" sz="2800" dirty="0" err="1" smtClean="0"/>
              <a:t>expansiva+monetaria</a:t>
            </a:r>
            <a:r>
              <a:rPr lang="en-US" sz="2800" dirty="0" smtClean="0"/>
              <a:t> </a:t>
            </a:r>
            <a:r>
              <a:rPr lang="en-US" sz="2800" dirty="0" err="1" smtClean="0"/>
              <a:t>expansiva</a:t>
            </a:r>
            <a:r>
              <a:rPr lang="en-US" sz="2800" dirty="0" smtClean="0"/>
              <a:t>: IS-LM</a:t>
            </a:r>
            <a:endParaRPr lang="en-US" sz="28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123728" y="2780928"/>
            <a:ext cx="36004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2159732" y="5517232"/>
            <a:ext cx="42124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2771800" y="2564904"/>
            <a:ext cx="2664296" cy="23762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5364088" y="226758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LM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6228184" y="544522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763688" y="242088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835696" y="5949280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La </a:t>
            </a:r>
            <a:r>
              <a:rPr lang="en-US" b="1" dirty="0" err="1" smtClean="0">
                <a:solidFill>
                  <a:srgbClr val="0070C0"/>
                </a:solidFill>
              </a:rPr>
              <a:t>renta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aumenta</a:t>
            </a:r>
            <a:r>
              <a:rPr lang="en-US" b="1" dirty="0" smtClean="0">
                <a:solidFill>
                  <a:srgbClr val="0070C0"/>
                </a:solidFill>
              </a:rPr>
              <a:t>. El </a:t>
            </a:r>
            <a:r>
              <a:rPr lang="en-US" b="1" dirty="0" err="1" smtClean="0">
                <a:solidFill>
                  <a:srgbClr val="0070C0"/>
                </a:solidFill>
              </a:rPr>
              <a:t>efecto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tipos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interés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indeterminado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2555776" y="2852936"/>
            <a:ext cx="3024336" cy="23762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Marcador de contenido"/>
          <p:cNvSpPr txBox="1">
            <a:spLocks noGrp="1"/>
          </p:cNvSpPr>
          <p:nvPr>
            <p:ph sz="quarter" idx="1"/>
          </p:nvPr>
        </p:nvSpPr>
        <p:spPr>
          <a:xfrm>
            <a:off x="612648" y="1600200"/>
            <a:ext cx="81534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5436096" y="485986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</a:t>
            </a:r>
            <a:endParaRPr lang="en-US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3923928" y="3933056"/>
            <a:ext cx="0" cy="15841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2141730" y="3933056"/>
            <a:ext cx="336637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3707904" y="5517232"/>
            <a:ext cx="558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 smtClean="0"/>
              <a:t>0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899592" y="3645024"/>
            <a:ext cx="136815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r*</a:t>
            </a:r>
            <a:r>
              <a:rPr lang="en-US" sz="1100" dirty="0" smtClean="0"/>
              <a:t>0</a:t>
            </a:r>
            <a:r>
              <a:rPr lang="en-US" sz="2800" dirty="0" smtClean="0"/>
              <a:t>~</a:t>
            </a:r>
            <a:r>
              <a:rPr lang="en-US" sz="2400" dirty="0" smtClean="0"/>
              <a:t>r*</a:t>
            </a:r>
            <a:r>
              <a:rPr lang="en-US" sz="1000" dirty="0" smtClean="0"/>
              <a:t>1</a:t>
            </a:r>
            <a:endParaRPr lang="en-US" dirty="0"/>
          </a:p>
          <a:p>
            <a:endParaRPr lang="en-US" dirty="0"/>
          </a:p>
        </p:txBody>
      </p:sp>
      <p:cxnSp>
        <p:nvCxnSpPr>
          <p:cNvPr id="20" name="19 Conector recto de flecha"/>
          <p:cNvCxnSpPr/>
          <p:nvPr/>
        </p:nvCxnSpPr>
        <p:spPr>
          <a:xfrm>
            <a:off x="4932040" y="3131676"/>
            <a:ext cx="1296144" cy="92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CuadroTexto"/>
          <p:cNvSpPr txBox="1"/>
          <p:nvPr/>
        </p:nvSpPr>
        <p:spPr>
          <a:xfrm>
            <a:off x="1691680" y="4335487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r*</a:t>
            </a:r>
            <a:r>
              <a:rPr lang="en-US" sz="1100" dirty="0"/>
              <a:t>1</a:t>
            </a:r>
            <a:endParaRPr lang="en-US" dirty="0"/>
          </a:p>
        </p:txBody>
      </p:sp>
      <p:sp>
        <p:nvSpPr>
          <p:cNvPr id="33" name="32 CuadroTexto"/>
          <p:cNvSpPr txBox="1"/>
          <p:nvPr/>
        </p:nvSpPr>
        <p:spPr>
          <a:xfrm>
            <a:off x="5382090" y="5517232"/>
            <a:ext cx="558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/>
              <a:t>1</a:t>
            </a:r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35" name="34 Conector recto de flecha"/>
          <p:cNvCxnSpPr>
            <a:stCxn id="22" idx="2"/>
            <a:endCxn id="33" idx="2"/>
          </p:cNvCxnSpPr>
          <p:nvPr/>
        </p:nvCxnSpPr>
        <p:spPr>
          <a:xfrm>
            <a:off x="3986935" y="5886564"/>
            <a:ext cx="1674186" cy="0"/>
          </a:xfrm>
          <a:prstGeom prst="straightConnector1">
            <a:avLst/>
          </a:prstGeom>
          <a:ln w="158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 flipV="1">
            <a:off x="3851920" y="3005336"/>
            <a:ext cx="2664296" cy="237626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6444208" y="286132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LM’</a:t>
            </a:r>
            <a:endParaRPr lang="en-US" dirty="0"/>
          </a:p>
        </p:txBody>
      </p:sp>
      <p:cxnSp>
        <p:nvCxnSpPr>
          <p:cNvPr id="29" name="28 Conector recto"/>
          <p:cNvCxnSpPr/>
          <p:nvPr/>
        </p:nvCxnSpPr>
        <p:spPr>
          <a:xfrm>
            <a:off x="3851920" y="2636912"/>
            <a:ext cx="3024336" cy="237626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CuadroTexto"/>
          <p:cNvSpPr txBox="1"/>
          <p:nvPr/>
        </p:nvSpPr>
        <p:spPr>
          <a:xfrm>
            <a:off x="6876256" y="4797152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IS’</a:t>
            </a:r>
            <a:endParaRPr lang="en-US" dirty="0"/>
          </a:p>
        </p:txBody>
      </p:sp>
      <p:cxnSp>
        <p:nvCxnSpPr>
          <p:cNvPr id="34" name="33 Conector recto de flecha"/>
          <p:cNvCxnSpPr/>
          <p:nvPr/>
        </p:nvCxnSpPr>
        <p:spPr>
          <a:xfrm flipV="1">
            <a:off x="3275856" y="2780928"/>
            <a:ext cx="576064" cy="5087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5508104" y="3933056"/>
            <a:ext cx="0" cy="15841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7315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Fiscal </a:t>
            </a:r>
            <a:r>
              <a:rPr lang="en-US" sz="3200" dirty="0" err="1" smtClean="0"/>
              <a:t>expansiva+monetaria</a:t>
            </a:r>
            <a:r>
              <a:rPr lang="en-US" sz="3200" dirty="0" smtClean="0"/>
              <a:t> </a:t>
            </a:r>
            <a:r>
              <a:rPr lang="en-US" sz="3200" dirty="0" err="1" smtClean="0"/>
              <a:t>expansiva</a:t>
            </a:r>
            <a:r>
              <a:rPr lang="en-US" sz="3200" dirty="0" smtClean="0"/>
              <a:t>: DA-OA</a:t>
            </a:r>
            <a:endParaRPr lang="en-US" sz="32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07704" y="1988840"/>
            <a:ext cx="0" cy="3168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07704" y="5157192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1331640" y="5589240"/>
            <a:ext cx="62646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La DA se </a:t>
            </a:r>
            <a:r>
              <a:rPr lang="en-US" b="1" dirty="0" err="1" smtClean="0">
                <a:solidFill>
                  <a:srgbClr val="0070C0"/>
                </a:solidFill>
              </a:rPr>
              <a:t>desplaza</a:t>
            </a:r>
            <a:r>
              <a:rPr lang="en-US" b="1" dirty="0" smtClean="0">
                <a:solidFill>
                  <a:srgbClr val="0070C0"/>
                </a:solidFill>
              </a:rPr>
              <a:t> a la </a:t>
            </a:r>
            <a:r>
              <a:rPr lang="en-US" b="1" dirty="0" err="1" smtClean="0">
                <a:solidFill>
                  <a:srgbClr val="0070C0"/>
                </a:solidFill>
              </a:rPr>
              <a:t>derecha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precios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suben</a:t>
            </a:r>
            <a:r>
              <a:rPr lang="en-US" b="1" dirty="0" smtClean="0">
                <a:solidFill>
                  <a:srgbClr val="0070C0"/>
                </a:solidFill>
              </a:rPr>
              <a:t> y </a:t>
            </a:r>
            <a:r>
              <a:rPr lang="en-US" b="1" dirty="0" err="1" smtClean="0">
                <a:solidFill>
                  <a:srgbClr val="0070C0"/>
                </a:solidFill>
              </a:rPr>
              <a:t>tenemos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inflación</a:t>
            </a:r>
            <a:r>
              <a:rPr lang="en-US" b="1" dirty="0" smtClean="0">
                <a:solidFill>
                  <a:srgbClr val="0070C0"/>
                </a:solidFill>
              </a:rPr>
              <a:t>. Los </a:t>
            </a:r>
            <a:r>
              <a:rPr lang="en-US" b="1" dirty="0" err="1" smtClean="0">
                <a:solidFill>
                  <a:srgbClr val="0070C0"/>
                </a:solidFill>
              </a:rPr>
              <a:t>efectos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renta</a:t>
            </a:r>
            <a:r>
              <a:rPr lang="en-US" b="1" dirty="0" smtClean="0">
                <a:solidFill>
                  <a:srgbClr val="0070C0"/>
                </a:solidFill>
              </a:rPr>
              <a:t> son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mismos</a:t>
            </a:r>
            <a:r>
              <a:rPr lang="en-US" b="1" dirty="0" smtClean="0">
                <a:solidFill>
                  <a:srgbClr val="0070C0"/>
                </a:solidFill>
              </a:rPr>
              <a:t> que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modelo</a:t>
            </a:r>
            <a:r>
              <a:rPr lang="en-US" b="1" dirty="0" smtClean="0">
                <a:solidFill>
                  <a:srgbClr val="0070C0"/>
                </a:solidFill>
              </a:rPr>
              <a:t> IS-LM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7164288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547664" y="162880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4" name="3 Conector recto"/>
          <p:cNvCxnSpPr/>
          <p:nvPr/>
        </p:nvCxnSpPr>
        <p:spPr>
          <a:xfrm flipV="1">
            <a:off x="2555776" y="2358172"/>
            <a:ext cx="3168352" cy="2294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5868144" y="235817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OA</a:t>
            </a:r>
            <a:endParaRPr lang="en-US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2771800" y="2317522"/>
            <a:ext cx="3672408" cy="2407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6300192" y="429309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</a:t>
            </a:r>
            <a:endParaRPr lang="en-US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3923928" y="1700808"/>
            <a:ext cx="3672408" cy="2407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3275856" y="2420888"/>
            <a:ext cx="151216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7524328" y="371703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DA’</a:t>
            </a:r>
            <a:endParaRPr lang="en-US" dirty="0"/>
          </a:p>
        </p:txBody>
      </p:sp>
      <p:cxnSp>
        <p:nvCxnSpPr>
          <p:cNvPr id="17" name="16 Conector recto"/>
          <p:cNvCxnSpPr/>
          <p:nvPr/>
        </p:nvCxnSpPr>
        <p:spPr>
          <a:xfrm flipH="1">
            <a:off x="1907704" y="3356992"/>
            <a:ext cx="244827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907704" y="2636912"/>
            <a:ext cx="345638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1563822" y="242088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1547664" y="314096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400" dirty="0"/>
              <a:t>0</a:t>
            </a:r>
          </a:p>
        </p:txBody>
      </p:sp>
      <p:cxnSp>
        <p:nvCxnSpPr>
          <p:cNvPr id="23" name="22 Conector recto de flecha"/>
          <p:cNvCxnSpPr/>
          <p:nvPr/>
        </p:nvCxnSpPr>
        <p:spPr>
          <a:xfrm flipV="1">
            <a:off x="1475656" y="2605554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4355976" y="3356992"/>
            <a:ext cx="0" cy="18002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5364088" y="2636912"/>
            <a:ext cx="0" cy="25202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4139952" y="514790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 smtClean="0"/>
              <a:t>0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29" name="28 CuadroTexto"/>
          <p:cNvSpPr txBox="1"/>
          <p:nvPr/>
        </p:nvSpPr>
        <p:spPr>
          <a:xfrm>
            <a:off x="5292080" y="515719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 smtClean="0"/>
              <a:t>1</a:t>
            </a:r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31" name="30 Conector recto de flecha"/>
          <p:cNvCxnSpPr>
            <a:stCxn id="28" idx="2"/>
          </p:cNvCxnSpPr>
          <p:nvPr/>
        </p:nvCxnSpPr>
        <p:spPr>
          <a:xfrm>
            <a:off x="4499992" y="5517232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CuadroTexto"/>
          <p:cNvSpPr txBox="1"/>
          <p:nvPr/>
        </p:nvSpPr>
        <p:spPr>
          <a:xfrm>
            <a:off x="3275856" y="199813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</a:t>
            </a:r>
            <a:r>
              <a:rPr lang="en-US" dirty="0" smtClean="0">
                <a:latin typeface="Calibri"/>
              </a:rPr>
              <a:t>↑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428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adecuada</a:t>
            </a:r>
            <a:r>
              <a:rPr lang="en-US" dirty="0" smtClean="0"/>
              <a:t>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política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Situación</a:t>
            </a:r>
            <a:r>
              <a:rPr lang="en-US" dirty="0" smtClean="0"/>
              <a:t> </a:t>
            </a:r>
            <a:r>
              <a:rPr lang="en-US" dirty="0" err="1" smtClean="0"/>
              <a:t>inicial</a:t>
            </a:r>
            <a:endParaRPr lang="en-US" dirty="0" smtClean="0"/>
          </a:p>
          <a:p>
            <a:pPr lvl="1"/>
            <a:r>
              <a:rPr lang="en-US" dirty="0" err="1" smtClean="0"/>
              <a:t>Fuerte</a:t>
            </a:r>
            <a:r>
              <a:rPr lang="en-US" dirty="0" smtClean="0"/>
              <a:t> </a:t>
            </a:r>
            <a:r>
              <a:rPr lang="en-US" dirty="0" err="1" smtClean="0"/>
              <a:t>crecimiento</a:t>
            </a:r>
            <a:r>
              <a:rPr lang="en-US" dirty="0" smtClean="0"/>
              <a:t>, </a:t>
            </a:r>
            <a:r>
              <a:rPr lang="en-US" dirty="0" err="1" smtClean="0"/>
              <a:t>alrededor</a:t>
            </a:r>
            <a:r>
              <a:rPr lang="en-US" dirty="0" smtClean="0"/>
              <a:t> del </a:t>
            </a:r>
            <a:r>
              <a:rPr lang="en-US" dirty="0"/>
              <a:t>4%</a:t>
            </a:r>
          </a:p>
          <a:p>
            <a:pPr lvl="1"/>
            <a:r>
              <a:rPr lang="en-US" dirty="0" err="1" smtClean="0"/>
              <a:t>Desempleo</a:t>
            </a:r>
            <a:r>
              <a:rPr lang="en-US" dirty="0" smtClean="0"/>
              <a:t> </a:t>
            </a:r>
            <a:r>
              <a:rPr lang="en-US" dirty="0" err="1" smtClean="0"/>
              <a:t>moderado</a:t>
            </a:r>
            <a:r>
              <a:rPr lang="en-US" dirty="0" smtClean="0"/>
              <a:t>, </a:t>
            </a:r>
            <a:r>
              <a:rPr lang="en-US" dirty="0" err="1" smtClean="0"/>
              <a:t>alrededor</a:t>
            </a:r>
            <a:r>
              <a:rPr lang="en-US" dirty="0" smtClean="0"/>
              <a:t> del </a:t>
            </a:r>
            <a:r>
              <a:rPr lang="en-US" dirty="0"/>
              <a:t>8%</a:t>
            </a:r>
          </a:p>
          <a:p>
            <a:pPr lvl="1"/>
            <a:r>
              <a:rPr lang="en-US" dirty="0" smtClean="0"/>
              <a:t>Alta </a:t>
            </a:r>
            <a:r>
              <a:rPr lang="en-US" dirty="0" err="1"/>
              <a:t>i</a:t>
            </a:r>
            <a:r>
              <a:rPr lang="en-US" dirty="0" err="1" smtClean="0"/>
              <a:t>nflación</a:t>
            </a:r>
            <a:r>
              <a:rPr lang="en-US" dirty="0" smtClean="0"/>
              <a:t>, </a:t>
            </a:r>
            <a:r>
              <a:rPr lang="en-US" dirty="0" err="1" smtClean="0"/>
              <a:t>alrededor</a:t>
            </a:r>
            <a:r>
              <a:rPr lang="en-US" dirty="0" smtClean="0"/>
              <a:t> del </a:t>
            </a:r>
            <a:r>
              <a:rPr lang="en-US" dirty="0"/>
              <a:t>10%</a:t>
            </a:r>
          </a:p>
          <a:p>
            <a:pPr lvl="1"/>
            <a:r>
              <a:rPr lang="en-US" dirty="0" smtClean="0"/>
              <a:t>Alto </a:t>
            </a:r>
            <a:r>
              <a:rPr lang="en-US" dirty="0" err="1" smtClean="0"/>
              <a:t>déficit</a:t>
            </a:r>
            <a:r>
              <a:rPr lang="en-US" dirty="0" smtClean="0"/>
              <a:t> </a:t>
            </a:r>
            <a:r>
              <a:rPr lang="en-US" dirty="0" err="1" smtClean="0"/>
              <a:t>público</a:t>
            </a:r>
            <a:endParaRPr lang="en-US" dirty="0" smtClean="0"/>
          </a:p>
          <a:p>
            <a:r>
              <a:rPr lang="en-US" dirty="0" err="1" smtClean="0"/>
              <a:t>Situación</a:t>
            </a:r>
            <a:r>
              <a:rPr lang="en-US" dirty="0" smtClean="0"/>
              <a:t> </a:t>
            </a:r>
            <a:r>
              <a:rPr lang="en-US" dirty="0" err="1" smtClean="0"/>
              <a:t>después</a:t>
            </a:r>
            <a:r>
              <a:rPr lang="en-US" dirty="0" smtClean="0"/>
              <a:t> de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efectos</a:t>
            </a:r>
            <a:r>
              <a:rPr lang="en-US" dirty="0" smtClean="0"/>
              <a:t> a </a:t>
            </a:r>
            <a:r>
              <a:rPr lang="en-US" dirty="0" err="1" smtClean="0"/>
              <a:t>corto</a:t>
            </a:r>
            <a:r>
              <a:rPr lang="en-US" dirty="0" smtClean="0"/>
              <a:t> </a:t>
            </a:r>
            <a:r>
              <a:rPr lang="en-US" dirty="0" err="1" smtClean="0"/>
              <a:t>plazo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Mayor </a:t>
            </a:r>
            <a:r>
              <a:rPr lang="en-US" dirty="0" err="1" smtClean="0"/>
              <a:t>crecimiento</a:t>
            </a:r>
            <a:r>
              <a:rPr lang="en-US" dirty="0" smtClean="0"/>
              <a:t> de la </a:t>
            </a:r>
            <a:r>
              <a:rPr lang="en-US" dirty="0" err="1" smtClean="0"/>
              <a:t>renta</a:t>
            </a:r>
            <a:endParaRPr lang="en-US" dirty="0" smtClean="0"/>
          </a:p>
          <a:p>
            <a:pPr lvl="1"/>
            <a:r>
              <a:rPr lang="en-US" dirty="0" err="1" smtClean="0"/>
              <a:t>Menor</a:t>
            </a:r>
            <a:r>
              <a:rPr lang="en-US" dirty="0" smtClean="0"/>
              <a:t> </a:t>
            </a:r>
            <a:r>
              <a:rPr lang="en-US" dirty="0" err="1" smtClean="0"/>
              <a:t>desempleo</a:t>
            </a:r>
            <a:endParaRPr lang="en-US" dirty="0" smtClean="0"/>
          </a:p>
          <a:p>
            <a:pPr lvl="1"/>
            <a:r>
              <a:rPr lang="en-US" dirty="0" smtClean="0"/>
              <a:t>Mayor </a:t>
            </a:r>
            <a:r>
              <a:rPr lang="en-US" dirty="0" err="1" smtClean="0"/>
              <a:t>inflación</a:t>
            </a:r>
            <a:endParaRPr lang="en-US" dirty="0" smtClean="0"/>
          </a:p>
          <a:p>
            <a:pPr lvl="1"/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déficit</a:t>
            </a:r>
            <a:r>
              <a:rPr lang="en-US" dirty="0" smtClean="0"/>
              <a:t> </a:t>
            </a:r>
            <a:r>
              <a:rPr lang="en-US" dirty="0" err="1" smtClean="0"/>
              <a:t>público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b="1" dirty="0" smtClean="0">
                <a:solidFill>
                  <a:srgbClr val="0070C0"/>
                </a:solidFill>
              </a:rPr>
              <a:t>Los </a:t>
            </a:r>
            <a:r>
              <a:rPr lang="en-US" b="1" dirty="0" err="1" smtClean="0">
                <a:solidFill>
                  <a:srgbClr val="0070C0"/>
                </a:solidFill>
              </a:rPr>
              <a:t>principales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problemas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este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pais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eran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inflación</a:t>
            </a:r>
            <a:r>
              <a:rPr lang="en-US" b="1" dirty="0" smtClean="0">
                <a:solidFill>
                  <a:srgbClr val="0070C0"/>
                </a:solidFill>
              </a:rPr>
              <a:t> y el </a:t>
            </a:r>
            <a:r>
              <a:rPr lang="en-US" b="1" dirty="0" err="1" smtClean="0">
                <a:solidFill>
                  <a:srgbClr val="0070C0"/>
                </a:solidFill>
              </a:rPr>
              <a:t>déficit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r>
              <a:rPr lang="en-US" b="1" dirty="0" err="1" smtClean="0">
                <a:solidFill>
                  <a:srgbClr val="0070C0"/>
                </a:solidFill>
              </a:rPr>
              <a:t>Estamos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peor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dos. No </a:t>
            </a:r>
            <a:r>
              <a:rPr lang="en-US" b="1" dirty="0" err="1" smtClean="0">
                <a:solidFill>
                  <a:srgbClr val="0070C0"/>
                </a:solidFill>
              </a:rPr>
              <a:t>parece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política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más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adecuada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639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Efectos</a:t>
            </a:r>
            <a:r>
              <a:rPr lang="en-US" dirty="0" smtClean="0"/>
              <a:t> a largo </a:t>
            </a:r>
            <a:r>
              <a:rPr lang="en-US" dirty="0" err="1" smtClean="0"/>
              <a:t>plazo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Una </a:t>
            </a:r>
            <a:r>
              <a:rPr lang="en-US" dirty="0" err="1" smtClean="0"/>
              <a:t>vez</a:t>
            </a:r>
            <a:r>
              <a:rPr lang="en-US" dirty="0" smtClean="0"/>
              <a:t> que </a:t>
            </a:r>
            <a:r>
              <a:rPr lang="en-US" dirty="0" err="1" smtClean="0"/>
              <a:t>analizamos</a:t>
            </a:r>
            <a:r>
              <a:rPr lang="en-US" dirty="0" smtClean="0"/>
              <a:t> </a:t>
            </a:r>
            <a:r>
              <a:rPr lang="en-US" dirty="0" smtClean="0"/>
              <a:t>el </a:t>
            </a:r>
            <a:r>
              <a:rPr lang="en-US" dirty="0" err="1" smtClean="0"/>
              <a:t>corto</a:t>
            </a:r>
            <a:r>
              <a:rPr lang="en-US" dirty="0" smtClean="0"/>
              <a:t> </a:t>
            </a:r>
            <a:r>
              <a:rPr lang="en-US" dirty="0" err="1" smtClean="0"/>
              <a:t>plazo</a:t>
            </a:r>
            <a:r>
              <a:rPr lang="en-US" dirty="0" smtClean="0"/>
              <a:t>,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fijamos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efecto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precios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Si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precios</a:t>
            </a:r>
            <a:r>
              <a:rPr lang="en-US" dirty="0" smtClean="0"/>
              <a:t> </a:t>
            </a:r>
            <a:r>
              <a:rPr lang="en-US" dirty="0" err="1" smtClean="0"/>
              <a:t>suben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corto</a:t>
            </a:r>
            <a:r>
              <a:rPr lang="en-US" dirty="0" smtClean="0"/>
              <a:t> </a:t>
            </a:r>
            <a:r>
              <a:rPr lang="en-US" dirty="0" err="1" smtClean="0"/>
              <a:t>plazo</a:t>
            </a:r>
            <a:r>
              <a:rPr lang="en-US" dirty="0" smtClean="0"/>
              <a:t>,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trabajadores</a:t>
            </a:r>
            <a:r>
              <a:rPr lang="en-US" dirty="0" smtClean="0"/>
              <a:t> </a:t>
            </a:r>
            <a:r>
              <a:rPr lang="en-US" dirty="0" err="1" smtClean="0"/>
              <a:t>demandarán</a:t>
            </a:r>
            <a:r>
              <a:rPr lang="en-US" dirty="0" smtClean="0"/>
              <a:t> </a:t>
            </a:r>
            <a:r>
              <a:rPr lang="en-US" dirty="0" err="1" smtClean="0"/>
              <a:t>salarios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altos </a:t>
            </a:r>
            <a:r>
              <a:rPr lang="en-US" dirty="0" err="1" smtClean="0"/>
              <a:t>cuando</a:t>
            </a:r>
            <a:r>
              <a:rPr lang="en-US" dirty="0" smtClean="0"/>
              <a:t> </a:t>
            </a:r>
            <a:r>
              <a:rPr lang="en-US" dirty="0" err="1" smtClean="0"/>
              <a:t>renegocien</a:t>
            </a:r>
            <a:r>
              <a:rPr lang="en-US" dirty="0" smtClean="0"/>
              <a:t>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contratos</a:t>
            </a:r>
            <a:r>
              <a:rPr lang="en-US" dirty="0" smtClean="0"/>
              <a:t>. Este </a:t>
            </a:r>
            <a:r>
              <a:rPr lang="en-US" dirty="0" err="1" smtClean="0"/>
              <a:t>ajuste</a:t>
            </a:r>
            <a:r>
              <a:rPr lang="en-US" dirty="0" smtClean="0"/>
              <a:t> se produce a lo largo del </a:t>
            </a:r>
            <a:r>
              <a:rPr lang="en-US" dirty="0" err="1" smtClean="0"/>
              <a:t>tiempo</a:t>
            </a:r>
            <a:r>
              <a:rPr lang="en-US" dirty="0" smtClean="0"/>
              <a:t> </a:t>
            </a:r>
            <a:r>
              <a:rPr lang="en-US" dirty="0" err="1" smtClean="0"/>
              <a:t>porque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salarios</a:t>
            </a:r>
            <a:r>
              <a:rPr lang="en-US" dirty="0" smtClean="0"/>
              <a:t> son </a:t>
            </a:r>
            <a:r>
              <a:rPr lang="en-US" dirty="0" err="1" smtClean="0"/>
              <a:t>rígidos</a:t>
            </a:r>
            <a:r>
              <a:rPr lang="en-US" dirty="0" smtClean="0"/>
              <a:t> (</a:t>
            </a:r>
            <a:r>
              <a:rPr lang="en-US" dirty="0" err="1" smtClean="0"/>
              <a:t>sólo</a:t>
            </a:r>
            <a:r>
              <a:rPr lang="en-US" dirty="0" smtClean="0"/>
              <a:t> se </a:t>
            </a:r>
            <a:r>
              <a:rPr lang="en-US" dirty="0" err="1" smtClean="0"/>
              <a:t>ajustan</a:t>
            </a:r>
            <a:r>
              <a:rPr lang="en-US" dirty="0" smtClean="0"/>
              <a:t> al final de </a:t>
            </a:r>
            <a:r>
              <a:rPr lang="en-US" dirty="0" err="1" smtClean="0"/>
              <a:t>año</a:t>
            </a:r>
            <a:r>
              <a:rPr lang="en-US" dirty="0" smtClean="0"/>
              <a:t> o al </a:t>
            </a:r>
            <a:r>
              <a:rPr lang="en-US" dirty="0" err="1" smtClean="0"/>
              <a:t>renegociar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contratos</a:t>
            </a:r>
            <a:r>
              <a:rPr lang="en-US" dirty="0" smtClean="0"/>
              <a:t>).</a:t>
            </a:r>
          </a:p>
          <a:p>
            <a:r>
              <a:rPr lang="en-US" dirty="0" smtClean="0"/>
              <a:t>Si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salarios</a:t>
            </a:r>
            <a:r>
              <a:rPr lang="en-US" dirty="0" smtClean="0"/>
              <a:t> </a:t>
            </a:r>
            <a:r>
              <a:rPr lang="en-US" dirty="0" err="1" smtClean="0"/>
              <a:t>suben</a:t>
            </a:r>
            <a:r>
              <a:rPr lang="en-US" dirty="0" smtClean="0"/>
              <a:t>, las </a:t>
            </a:r>
            <a:r>
              <a:rPr lang="en-US" dirty="0" err="1" smtClean="0"/>
              <a:t>empresas</a:t>
            </a:r>
            <a:r>
              <a:rPr lang="en-US" dirty="0"/>
              <a:t> </a:t>
            </a:r>
            <a:r>
              <a:rPr lang="en-US" dirty="0" err="1" smtClean="0"/>
              <a:t>soportan</a:t>
            </a:r>
            <a:r>
              <a:rPr lang="en-US" dirty="0" smtClean="0"/>
              <a:t> </a:t>
            </a:r>
            <a:r>
              <a:rPr lang="en-US" dirty="0" err="1" smtClean="0"/>
              <a:t>mayores</a:t>
            </a:r>
            <a:r>
              <a:rPr lang="en-US" dirty="0" smtClean="0"/>
              <a:t> </a:t>
            </a:r>
            <a:r>
              <a:rPr lang="en-US" dirty="0" err="1" smtClean="0"/>
              <a:t>costes</a:t>
            </a:r>
            <a:r>
              <a:rPr lang="en-US" dirty="0" smtClean="0"/>
              <a:t>, </a:t>
            </a:r>
            <a:r>
              <a:rPr lang="en-US" dirty="0" err="1" smtClean="0"/>
              <a:t>así</a:t>
            </a:r>
            <a:r>
              <a:rPr lang="en-US" dirty="0" smtClean="0"/>
              <a:t> que la OA se </a:t>
            </a:r>
            <a:r>
              <a:rPr lang="en-US" dirty="0" err="1" smtClean="0"/>
              <a:t>desplaza</a:t>
            </a:r>
            <a:r>
              <a:rPr lang="en-US" dirty="0" smtClean="0"/>
              <a:t> </a:t>
            </a:r>
            <a:r>
              <a:rPr lang="en-US" dirty="0" err="1" smtClean="0"/>
              <a:t>hacia</a:t>
            </a:r>
            <a:r>
              <a:rPr lang="en-US" dirty="0" smtClean="0"/>
              <a:t> </a:t>
            </a:r>
            <a:r>
              <a:rPr lang="en-US" dirty="0" err="1" smtClean="0"/>
              <a:t>menor</a:t>
            </a:r>
            <a:r>
              <a:rPr lang="en-US" dirty="0" smtClean="0"/>
              <a:t> </a:t>
            </a:r>
            <a:r>
              <a:rPr lang="en-US" dirty="0" err="1" smtClean="0"/>
              <a:t>producción</a:t>
            </a:r>
            <a:r>
              <a:rPr lang="en-US" dirty="0" smtClean="0"/>
              <a:t>. Al final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vez</a:t>
            </a:r>
            <a:r>
              <a:rPr lang="en-US" dirty="0" smtClean="0"/>
              <a:t> que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trabajadores</a:t>
            </a:r>
            <a:r>
              <a:rPr lang="en-US" dirty="0" smtClean="0"/>
              <a:t> </a:t>
            </a:r>
            <a:r>
              <a:rPr lang="en-US" dirty="0" err="1" smtClean="0"/>
              <a:t>recuperan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poder</a:t>
            </a:r>
            <a:r>
              <a:rPr lang="en-US" dirty="0" smtClean="0"/>
              <a:t> </a:t>
            </a:r>
            <a:r>
              <a:rPr lang="en-US" dirty="0" err="1" smtClean="0"/>
              <a:t>adquisitivo</a:t>
            </a:r>
            <a:r>
              <a:rPr lang="en-US" dirty="0" smtClean="0"/>
              <a:t>, </a:t>
            </a:r>
            <a:r>
              <a:rPr lang="en-US" dirty="0" err="1" smtClean="0"/>
              <a:t>acabamos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mismo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r>
              <a:rPr lang="en-US" dirty="0" smtClean="0"/>
              <a:t> de </a:t>
            </a:r>
            <a:r>
              <a:rPr lang="en-US" dirty="0" err="1" smtClean="0"/>
              <a:t>renta</a:t>
            </a:r>
            <a:r>
              <a:rPr lang="en-US" dirty="0" smtClean="0"/>
              <a:t> que </a:t>
            </a:r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situación</a:t>
            </a:r>
            <a:r>
              <a:rPr lang="en-US" dirty="0" smtClean="0"/>
              <a:t> </a:t>
            </a:r>
            <a:r>
              <a:rPr lang="en-US" dirty="0" err="1" smtClean="0"/>
              <a:t>inicia</a:t>
            </a:r>
            <a:r>
              <a:rPr lang="en-US" dirty="0" smtClean="0"/>
              <a:t>, </a:t>
            </a:r>
            <a:r>
              <a:rPr lang="en-US" dirty="0" err="1" smtClean="0"/>
              <a:t>pero</a:t>
            </a:r>
            <a:r>
              <a:rPr lang="en-US" dirty="0" smtClean="0"/>
              <a:t> con un </a:t>
            </a:r>
            <a:r>
              <a:rPr lang="en-US" dirty="0" err="1" smtClean="0"/>
              <a:t>nivel</a:t>
            </a:r>
            <a:r>
              <a:rPr lang="en-US" dirty="0" smtClean="0"/>
              <a:t> de </a:t>
            </a:r>
            <a:r>
              <a:rPr lang="en-US" dirty="0" err="1" smtClean="0"/>
              <a:t>precios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alto.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357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Efectos</a:t>
            </a:r>
            <a:r>
              <a:rPr lang="en-US" sz="3200" dirty="0" smtClean="0"/>
              <a:t> a largo </a:t>
            </a:r>
            <a:r>
              <a:rPr lang="en-US" sz="3200" dirty="0" err="1" smtClean="0"/>
              <a:t>plazo</a:t>
            </a:r>
            <a:endParaRPr lang="en-US" sz="32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07704" y="1700808"/>
            <a:ext cx="0" cy="3456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07704" y="5157192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1331640" y="5589240"/>
            <a:ext cx="626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70C0"/>
                </a:solidFill>
              </a:rPr>
              <a:t>Conforme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suben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precios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trabajadores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demandan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mayores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salarios</a:t>
            </a:r>
            <a:r>
              <a:rPr lang="en-US" b="1" dirty="0" smtClean="0">
                <a:solidFill>
                  <a:srgbClr val="0070C0"/>
                </a:solidFill>
              </a:rPr>
              <a:t>. La OA </a:t>
            </a:r>
            <a:r>
              <a:rPr lang="en-US" b="1" dirty="0" err="1" smtClean="0">
                <a:solidFill>
                  <a:srgbClr val="0070C0"/>
                </a:solidFill>
              </a:rPr>
              <a:t>comienza</a:t>
            </a:r>
            <a:r>
              <a:rPr lang="en-US" b="1" dirty="0" smtClean="0">
                <a:solidFill>
                  <a:srgbClr val="0070C0"/>
                </a:solidFill>
              </a:rPr>
              <a:t> a </a:t>
            </a:r>
            <a:r>
              <a:rPr lang="en-US" b="1" dirty="0" err="1" smtClean="0">
                <a:solidFill>
                  <a:srgbClr val="0070C0"/>
                </a:solidFill>
              </a:rPr>
              <a:t>desplazarse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hacia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izquierda</a:t>
            </a:r>
            <a:r>
              <a:rPr lang="en-US" b="1" dirty="0" smtClean="0">
                <a:solidFill>
                  <a:srgbClr val="0070C0"/>
                </a:solidFill>
              </a:rPr>
              <a:t>. Al final del </a:t>
            </a:r>
            <a:r>
              <a:rPr lang="en-US" b="1" dirty="0" err="1" smtClean="0">
                <a:solidFill>
                  <a:srgbClr val="0070C0"/>
                </a:solidFill>
              </a:rPr>
              <a:t>preoceso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tenemos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misma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renta</a:t>
            </a:r>
            <a:r>
              <a:rPr lang="en-US" b="1" dirty="0" smtClean="0">
                <a:solidFill>
                  <a:srgbClr val="0070C0"/>
                </a:solidFill>
              </a:rPr>
              <a:t> que al principio </a:t>
            </a:r>
            <a:r>
              <a:rPr lang="en-US" b="1" dirty="0" err="1" smtClean="0">
                <a:solidFill>
                  <a:srgbClr val="0070C0"/>
                </a:solidFill>
              </a:rPr>
              <a:t>pero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mayores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precios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7164288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547664" y="162880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4" name="3 Conector recto"/>
          <p:cNvCxnSpPr/>
          <p:nvPr/>
        </p:nvCxnSpPr>
        <p:spPr>
          <a:xfrm flipV="1">
            <a:off x="2555776" y="2358172"/>
            <a:ext cx="3168352" cy="2294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5652120" y="227687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OA</a:t>
            </a:r>
            <a:endParaRPr lang="en-US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2771800" y="2317522"/>
            <a:ext cx="3672408" cy="2407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6300192" y="429309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</a:t>
            </a:r>
            <a:endParaRPr lang="en-US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3923928" y="1700808"/>
            <a:ext cx="3672408" cy="2407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7524328" y="371703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DA’</a:t>
            </a:r>
            <a:endParaRPr lang="en-US" dirty="0"/>
          </a:p>
        </p:txBody>
      </p:sp>
      <p:cxnSp>
        <p:nvCxnSpPr>
          <p:cNvPr id="17" name="16 Conector recto"/>
          <p:cNvCxnSpPr/>
          <p:nvPr/>
        </p:nvCxnSpPr>
        <p:spPr>
          <a:xfrm flipH="1">
            <a:off x="1907704" y="3356992"/>
            <a:ext cx="244827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907704" y="2636912"/>
            <a:ext cx="345638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1563822" y="242088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1547664" y="314096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400" dirty="0"/>
              <a:t>0</a:t>
            </a:r>
          </a:p>
        </p:txBody>
      </p:sp>
      <p:cxnSp>
        <p:nvCxnSpPr>
          <p:cNvPr id="23" name="22 Conector recto de flecha"/>
          <p:cNvCxnSpPr/>
          <p:nvPr/>
        </p:nvCxnSpPr>
        <p:spPr>
          <a:xfrm flipV="1">
            <a:off x="1475656" y="2605554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4355976" y="1988840"/>
            <a:ext cx="0" cy="316835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5364088" y="2636912"/>
            <a:ext cx="0" cy="25202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3923928" y="514790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 smtClean="0"/>
              <a:t>0=</a:t>
            </a:r>
            <a:r>
              <a:rPr lang="en-US" dirty="0"/>
              <a:t> </a:t>
            </a:r>
            <a:r>
              <a:rPr lang="en-US" dirty="0" smtClean="0"/>
              <a:t>Y</a:t>
            </a:r>
            <a:r>
              <a:rPr lang="en-US" sz="1200" dirty="0" smtClean="0"/>
              <a:t>2 </a:t>
            </a:r>
            <a:endParaRPr lang="en-US" dirty="0"/>
          </a:p>
        </p:txBody>
      </p:sp>
      <p:sp>
        <p:nvSpPr>
          <p:cNvPr id="29" name="28 CuadroTexto"/>
          <p:cNvSpPr txBox="1"/>
          <p:nvPr/>
        </p:nvSpPr>
        <p:spPr>
          <a:xfrm>
            <a:off x="5292080" y="515719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 smtClean="0"/>
              <a:t>1</a:t>
            </a:r>
            <a:endParaRPr lang="en-US" dirty="0"/>
          </a:p>
        </p:txBody>
      </p:sp>
      <p:cxnSp>
        <p:nvCxnSpPr>
          <p:cNvPr id="31" name="30 Conector recto de flecha"/>
          <p:cNvCxnSpPr>
            <a:stCxn id="28" idx="2"/>
          </p:cNvCxnSpPr>
          <p:nvPr/>
        </p:nvCxnSpPr>
        <p:spPr>
          <a:xfrm>
            <a:off x="4499992" y="5517232"/>
            <a:ext cx="122413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 flipV="1">
            <a:off x="1979712" y="1624154"/>
            <a:ext cx="2880320" cy="209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CuadroTexto"/>
          <p:cNvSpPr txBox="1"/>
          <p:nvPr/>
        </p:nvSpPr>
        <p:spPr>
          <a:xfrm>
            <a:off x="4860032" y="148478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OA’</a:t>
            </a:r>
            <a:endParaRPr lang="en-US" dirty="0"/>
          </a:p>
        </p:txBody>
      </p:sp>
      <p:cxnSp>
        <p:nvCxnSpPr>
          <p:cNvPr id="24" name="23 Conector recto de flecha"/>
          <p:cNvCxnSpPr/>
          <p:nvPr/>
        </p:nvCxnSpPr>
        <p:spPr>
          <a:xfrm flipH="1">
            <a:off x="2195736" y="3789040"/>
            <a:ext cx="151216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CuadroTexto"/>
          <p:cNvSpPr txBox="1"/>
          <p:nvPr/>
        </p:nvSpPr>
        <p:spPr>
          <a:xfrm>
            <a:off x="2771800" y="341970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Salarios</a:t>
            </a:r>
            <a:r>
              <a:rPr lang="en-US" dirty="0" smtClean="0">
                <a:latin typeface="Calibri"/>
              </a:rPr>
              <a:t>↑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8" name="37 CuadroTexto"/>
          <p:cNvSpPr txBox="1"/>
          <p:nvPr/>
        </p:nvSpPr>
        <p:spPr>
          <a:xfrm>
            <a:off x="1547664" y="191683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400" dirty="0"/>
              <a:t>2</a:t>
            </a:r>
          </a:p>
        </p:txBody>
      </p:sp>
      <p:cxnSp>
        <p:nvCxnSpPr>
          <p:cNvPr id="40" name="39 Conector recto"/>
          <p:cNvCxnSpPr/>
          <p:nvPr/>
        </p:nvCxnSpPr>
        <p:spPr>
          <a:xfrm flipH="1">
            <a:off x="1907704" y="1998132"/>
            <a:ext cx="244827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 de flecha"/>
          <p:cNvCxnSpPr/>
          <p:nvPr/>
        </p:nvCxnSpPr>
        <p:spPr>
          <a:xfrm flipV="1">
            <a:off x="1259632" y="1998132"/>
            <a:ext cx="0" cy="13275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 de flecha"/>
          <p:cNvCxnSpPr>
            <a:endCxn id="11" idx="0"/>
          </p:cNvCxnSpPr>
          <p:nvPr/>
        </p:nvCxnSpPr>
        <p:spPr>
          <a:xfrm flipH="1">
            <a:off x="4463988" y="5589240"/>
            <a:ext cx="11881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679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Berlin_DIW_2013</Template>
  <TotalTime>94</TotalTime>
  <Words>1087</Words>
  <Application>Microsoft Office PowerPoint</Application>
  <PresentationFormat>Presentación en pantalla (4:3)</PresentationFormat>
  <Paragraphs>163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Intermedio</vt:lpstr>
      <vt:lpstr>El modelo IS-LM y DA-OA. El corto y el largo plazo</vt:lpstr>
      <vt:lpstr>Hoy</vt:lpstr>
      <vt:lpstr>Efectos a corto plazo</vt:lpstr>
      <vt:lpstr>Ejemplo 1</vt:lpstr>
      <vt:lpstr>Fiscal expansiva+monetaria expansiva: IS-LM</vt:lpstr>
      <vt:lpstr>Fiscal expansiva+monetaria expansiva: DA-OA</vt:lpstr>
      <vt:lpstr>¿Es adecuada esta política?</vt:lpstr>
      <vt:lpstr>Efectos a largo plazo</vt:lpstr>
      <vt:lpstr>Efectos a largo plazo</vt:lpstr>
      <vt:lpstr>¿Es adecuada esta política?</vt:lpstr>
      <vt:lpstr>Otro ejemplo </vt:lpstr>
      <vt:lpstr>Política fiscal contractiva+monetaria contractiva:IS-LM</vt:lpstr>
      <vt:lpstr>Fiscal contractiva+monetaria contractiva: DA-OA</vt:lpstr>
      <vt:lpstr>Efectos a largo plazo</vt:lpstr>
      <vt:lpstr>¿Es adecuada esta política?</vt:lpstr>
      <vt:lpstr>¿Podemos aumentar la producción en el largo plazo?</vt:lpstr>
      <vt:lpstr>Políticas de oferta</vt:lpstr>
      <vt:lpstr>Conclusiones finales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Combining IS-LM and AD-AS. The short and the long-run</dc:title>
  <dc:creator>Joaquin Artes</dc:creator>
  <cp:lastModifiedBy>User</cp:lastModifiedBy>
  <cp:revision>19</cp:revision>
  <dcterms:modified xsi:type="dcterms:W3CDTF">2016-05-02T14:55:57Z</dcterms:modified>
</cp:coreProperties>
</file>